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0"/>
  </p:notesMasterIdLst>
  <p:handoutMasterIdLst>
    <p:handoutMasterId r:id="rId31"/>
  </p:handoutMasterIdLst>
  <p:sldIdLst>
    <p:sldId id="547" r:id="rId2"/>
    <p:sldId id="550" r:id="rId3"/>
    <p:sldId id="558" r:id="rId4"/>
    <p:sldId id="563" r:id="rId5"/>
    <p:sldId id="611" r:id="rId6"/>
    <p:sldId id="564" r:id="rId7"/>
    <p:sldId id="612" r:id="rId8"/>
    <p:sldId id="613" r:id="rId9"/>
    <p:sldId id="614" r:id="rId10"/>
    <p:sldId id="615" r:id="rId11"/>
    <p:sldId id="616" r:id="rId12"/>
    <p:sldId id="617" r:id="rId13"/>
    <p:sldId id="618" r:id="rId14"/>
    <p:sldId id="620" r:id="rId15"/>
    <p:sldId id="621" r:id="rId16"/>
    <p:sldId id="565" r:id="rId17"/>
    <p:sldId id="622" r:id="rId18"/>
    <p:sldId id="566" r:id="rId19"/>
    <p:sldId id="623" r:id="rId20"/>
    <p:sldId id="574" r:id="rId21"/>
    <p:sldId id="575" r:id="rId22"/>
    <p:sldId id="625" r:id="rId23"/>
    <p:sldId id="576" r:id="rId24"/>
    <p:sldId id="624" r:id="rId25"/>
    <p:sldId id="562" r:id="rId26"/>
    <p:sldId id="554" r:id="rId27"/>
    <p:sldId id="552" r:id="rId28"/>
    <p:sldId id="553" r:id="rId2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77" d="100"/>
          <a:sy n="77" d="100"/>
        </p:scale>
        <p:origin x="180" y="108"/>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Data structures: </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class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t>Data structures: </a:t>
            </a:r>
            <a:r>
              <a:rPr lang="en-CA" dirty="0" smtClean="0">
                <a:latin typeface="Consolas" panose="020B0609020204030204" pitchFamily="49" charset="0"/>
                <a:cs typeface="Consolas" panose="020B0609020204030204" pitchFamily="49" charset="0"/>
              </a:rPr>
              <a:t>class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Objects as arguments</a:t>
            </a:r>
          </a:p>
        </p:txBody>
      </p:sp>
      <p:sp>
        <p:nvSpPr>
          <p:cNvPr id="3" name="Content Placeholder 2"/>
          <p:cNvSpPr>
            <a:spLocks noGrp="1"/>
          </p:cNvSpPr>
          <p:nvPr>
            <p:ph idx="1"/>
          </p:nvPr>
        </p:nvSpPr>
        <p:spPr/>
        <p:txBody>
          <a:bodyPr/>
          <a:lstStyle/>
          <a:p>
            <a:r>
              <a:rPr lang="en-CA" dirty="0" smtClean="0"/>
              <a:t>Objects can be passes as arguments:</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smtClean="0">
                <a:latin typeface="Consolas" panose="020B0609020204030204" pitchFamily="49" charset="0"/>
              </a:rPr>
              <a:t>double speed( Body a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double speed( Body a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return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sqrt</a:t>
            </a:r>
            <a:r>
              <a:rPr lang="en-US" sz="1600" dirty="0" smtClean="0">
                <a:latin typeface="Consolas" panose="020B0609020204030204" pitchFamily="49" charset="0"/>
              </a:rPr>
              <a:t>( </a:t>
            </a:r>
            <a:r>
              <a:rPr lang="en-US" sz="1600" dirty="0" err="1" smtClean="0">
                <a:latin typeface="Consolas" panose="020B0609020204030204" pitchFamily="49" charset="0"/>
              </a:rPr>
              <a:t>a.velocity</a:t>
            </a:r>
            <a:r>
              <a:rPr lang="en-US" sz="1600" dirty="0" smtClean="0">
                <a:latin typeface="Consolas" panose="020B0609020204030204" pitchFamily="49" charset="0"/>
              </a:rPr>
              <a:t>[0]*</a:t>
            </a:r>
            <a:r>
              <a:rPr lang="en-US" sz="1600" dirty="0" err="1">
                <a:latin typeface="Consolas" panose="020B0609020204030204" pitchFamily="49" charset="0"/>
              </a:rPr>
              <a:t>a.velocity</a:t>
            </a:r>
            <a:r>
              <a:rPr lang="en-US" sz="1600" dirty="0">
                <a:latin typeface="Consolas" panose="020B0609020204030204" pitchFamily="49" charset="0"/>
              </a:rPr>
              <a:t>[0</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a:t>
            </a:r>
            <a:r>
              <a:rPr lang="en-US" sz="1600" dirty="0" err="1" smtClean="0">
                <a:latin typeface="Consolas" panose="020B0609020204030204" pitchFamily="49" charset="0"/>
              </a:rPr>
              <a:t>a.velocity</a:t>
            </a:r>
            <a:r>
              <a:rPr lang="en-US" sz="1600" dirty="0" smtClean="0">
                <a:latin typeface="Consolas" panose="020B0609020204030204" pitchFamily="49" charset="0"/>
              </a:rPr>
              <a:t>[1]*</a:t>
            </a:r>
            <a:r>
              <a:rPr lang="en-US" sz="1600" dirty="0" err="1" smtClean="0">
                <a:latin typeface="Consolas" panose="020B0609020204030204" pitchFamily="49" charset="0"/>
              </a:rPr>
              <a:t>a.velocity</a:t>
            </a:r>
            <a:r>
              <a:rPr lang="en-US" sz="1600" dirty="0" smtClean="0">
                <a:latin typeface="Consolas" panose="020B0609020204030204" pitchFamily="49" charset="0"/>
              </a:rPr>
              <a:t>[1]</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a:t>
            </a:r>
            <a:r>
              <a:rPr lang="en-US" sz="1600" dirty="0" err="1" smtClean="0">
                <a:latin typeface="Consolas" panose="020B0609020204030204" pitchFamily="49" charset="0"/>
              </a:rPr>
              <a:t>a.velocity</a:t>
            </a:r>
            <a:r>
              <a:rPr lang="en-US" sz="1600" dirty="0" smtClean="0">
                <a:latin typeface="Consolas" panose="020B0609020204030204" pitchFamily="49" charset="0"/>
              </a:rPr>
              <a:t>[2]*</a:t>
            </a:r>
            <a:r>
              <a:rPr lang="en-US" sz="1600" dirty="0" err="1" smtClean="0">
                <a:latin typeface="Consolas" panose="020B0609020204030204" pitchFamily="49" charset="0"/>
              </a:rPr>
              <a:t>a.velocity</a:t>
            </a:r>
            <a:r>
              <a:rPr lang="en-US" sz="1600" dirty="0" smtClean="0">
                <a:latin typeface="Consolas" panose="020B0609020204030204" pitchFamily="49" charset="0"/>
              </a:rPr>
              <a:t>[2] );</a:t>
            </a:r>
          </a:p>
          <a:p>
            <a:pPr marL="800100" lvl="2" indent="0">
              <a:buNone/>
            </a:pPr>
            <a:r>
              <a:rPr lang="en-US" sz="1600" dirty="0">
                <a:latin typeface="Consolas" panose="020B0609020204030204" pitchFamily="49" charset="0"/>
              </a:rPr>
              <a:t>}</a:t>
            </a: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p>
        </p:txBody>
      </p:sp>
    </p:spTree>
    <p:extLst>
      <p:ext uri="{BB962C8B-B14F-4D97-AF65-F5344CB8AC3E}">
        <p14:creationId xmlns:p14="http://schemas.microsoft.com/office/powerpoint/2010/main" val="459620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Objects as arguments</a:t>
            </a:r>
          </a:p>
        </p:txBody>
      </p:sp>
      <p:sp>
        <p:nvSpPr>
          <p:cNvPr id="3" name="Content Placeholder 2"/>
          <p:cNvSpPr>
            <a:spLocks noGrp="1"/>
          </p:cNvSpPr>
          <p:nvPr>
            <p:ph idx="1"/>
          </p:nvPr>
        </p:nvSpPr>
        <p:spPr/>
        <p:txBody>
          <a:bodyPr/>
          <a:lstStyle/>
          <a:p>
            <a:r>
              <a:rPr lang="en-CA" dirty="0" smtClean="0"/>
              <a:t>Objects can be passes as arguments:</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a:solidFill>
                  <a:srgbClr val="0070C0"/>
                </a:solidFill>
                <a:latin typeface="Consolas" panose="020B0609020204030204" pitchFamily="49" charset="0"/>
              </a:rPr>
              <a:t>Body earth{{149.6e6, 0, 0}, {0, 107.0e3, 0}, 5.972e24};</a:t>
            </a:r>
          </a:p>
          <a:p>
            <a:pPr marL="800100" lvl="2" indent="0">
              <a:buNone/>
            </a:pPr>
            <a:r>
              <a:rPr lang="en-US" sz="1600" dirty="0" smtClean="0">
                <a:latin typeface="Consolas" panose="020B0609020204030204" pitchFamily="49" charset="0"/>
              </a:rPr>
              <a:t>    double </a:t>
            </a:r>
            <a:r>
              <a:rPr lang="en-US" sz="1600" dirty="0" err="1" smtClean="0">
                <a:latin typeface="Consolas" panose="020B0609020204030204" pitchFamily="49" charset="0"/>
              </a:rPr>
              <a:t>earth_speed</a:t>
            </a:r>
            <a:r>
              <a:rPr lang="en-US" sz="1600" dirty="0" smtClean="0">
                <a:latin typeface="Consolas" panose="020B0609020204030204" pitchFamily="49" charset="0"/>
              </a:rPr>
              <a:t> = speed( earth );</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1 km/h = 0.000172603 mi/s</a:t>
            </a: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"That's orbiting at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a:latin typeface="Consolas" panose="020B0609020204030204" pitchFamily="49" charset="0"/>
              </a:rPr>
              <a:t>&lt;&lt; (</a:t>
            </a:r>
            <a:r>
              <a:rPr lang="en-US" sz="1600" dirty="0" smtClean="0">
                <a:latin typeface="Consolas" panose="020B0609020204030204" pitchFamily="49" charset="0"/>
              </a:rPr>
              <a:t>0.000172603*</a:t>
            </a:r>
            <a:r>
              <a:rPr lang="en-US" sz="1600" dirty="0" err="1" smtClean="0">
                <a:latin typeface="Consolas" panose="020B0609020204030204" pitchFamily="49" charset="0"/>
              </a:rPr>
              <a:t>earth_speed</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&lt;&lt; " miles a second, so it's reckoned."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  // Ref: Monty Python's "Galaxy Song"</a:t>
            </a:r>
            <a:endParaRPr lang="en-US" sz="1600" dirty="0">
              <a:latin typeface="Consolas" panose="020B0609020204030204" pitchFamily="49" charset="0"/>
            </a:endParaRP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p>
        </p:txBody>
      </p:sp>
      <p:sp>
        <p:nvSpPr>
          <p:cNvPr id="4" name="Rectangle 3"/>
          <p:cNvSpPr/>
          <p:nvPr/>
        </p:nvSpPr>
        <p:spPr>
          <a:xfrm>
            <a:off x="755576" y="5590981"/>
            <a:ext cx="8162812" cy="646331"/>
          </a:xfrm>
          <a:prstGeom prst="rect">
            <a:avLst/>
          </a:prstGeom>
        </p:spPr>
        <p:txBody>
          <a:bodyPr wrap="none">
            <a:spAutoFit/>
          </a:bodyPr>
          <a:lstStyle/>
          <a:p>
            <a:r>
              <a:rPr lang="en-US" dirty="0" smtClean="0">
                <a:solidFill>
                  <a:srgbClr val="0070C0"/>
                </a:solidFill>
                <a:latin typeface="Georgia" panose="02040502050405020303" pitchFamily="18" charset="0"/>
              </a:rPr>
              <a:t>Output:</a:t>
            </a:r>
          </a:p>
          <a:p>
            <a:r>
              <a:rPr lang="en-US" dirty="0" smtClean="0">
                <a:solidFill>
                  <a:srgbClr val="0070C0"/>
                </a:solidFill>
                <a:latin typeface="Consolas" panose="020B0609020204030204" pitchFamily="49" charset="0"/>
              </a:rPr>
              <a:t>   That's orbiting at 18.4685 miles a second, so it's reckoned.</a:t>
            </a:r>
            <a:endParaRPr lang="en-US"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791173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Objects as arguments</a:t>
            </a:r>
          </a:p>
        </p:txBody>
      </p:sp>
      <p:sp>
        <p:nvSpPr>
          <p:cNvPr id="3" name="Content Placeholder 2"/>
          <p:cNvSpPr>
            <a:spLocks noGrp="1"/>
          </p:cNvSpPr>
          <p:nvPr>
            <p:ph idx="1"/>
          </p:nvPr>
        </p:nvSpPr>
        <p:spPr/>
        <p:txBody>
          <a:bodyPr/>
          <a:lstStyle/>
          <a:p>
            <a:r>
              <a:rPr lang="en-CA" dirty="0" smtClean="0"/>
              <a:t>The function </a:t>
            </a:r>
            <a:r>
              <a:rPr lang="en-CA" dirty="0" smtClean="0">
                <a:latin typeface="Consolas" panose="020B0609020204030204" pitchFamily="49" charset="0"/>
              </a:rPr>
              <a:t>main()</a:t>
            </a:r>
            <a:r>
              <a:rPr lang="en-CA" dirty="0" smtClean="0"/>
              <a:t> has two local variables:</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a:solidFill>
                  <a:srgbClr val="0070C0"/>
                </a:solidFill>
                <a:latin typeface="Consolas" panose="020B0609020204030204" pitchFamily="49" charset="0"/>
              </a:rPr>
              <a:t>Body earth{{149.6e6, 0, 0}, {0, 107.0e3, 0}, 5.972e24};</a:t>
            </a:r>
          </a:p>
          <a:p>
            <a:pPr marL="800100" lvl="2" indent="0">
              <a:buNone/>
            </a:pPr>
            <a:r>
              <a:rPr lang="en-US" sz="1600" dirty="0" smtClean="0">
                <a:latin typeface="Consolas" panose="020B0609020204030204" pitchFamily="49" charset="0"/>
              </a:rPr>
              <a:t>    double </a:t>
            </a:r>
            <a:r>
              <a:rPr lang="en-US" sz="1600" dirty="0" err="1" smtClean="0">
                <a:latin typeface="Consolas" panose="020B0609020204030204" pitchFamily="49" charset="0"/>
              </a:rPr>
              <a:t>earth_speed</a:t>
            </a:r>
            <a:r>
              <a:rPr lang="en-US" sz="1600" dirty="0" smtClean="0">
                <a:latin typeface="Consolas" panose="020B0609020204030204" pitchFamily="49" charset="0"/>
              </a:rPr>
              <a:t> = speed( earth );</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1 km/h = 0.000172603 mi/s</a:t>
            </a: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"That's orbiting at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a:latin typeface="Consolas" panose="020B0609020204030204" pitchFamily="49" charset="0"/>
              </a:rPr>
              <a:t>&lt;&lt; (</a:t>
            </a:r>
            <a:r>
              <a:rPr lang="en-US" sz="1600" dirty="0" smtClean="0">
                <a:latin typeface="Consolas" panose="020B0609020204030204" pitchFamily="49" charset="0"/>
              </a:rPr>
              <a:t>0.000172603*</a:t>
            </a:r>
            <a:r>
              <a:rPr lang="en-US" sz="1600" dirty="0" err="1" smtClean="0">
                <a:latin typeface="Consolas" panose="020B0609020204030204" pitchFamily="49" charset="0"/>
              </a:rPr>
              <a:t>earth_speed</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&lt;&lt; " miles a second, so it's reckoned."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r>
              <a:rPr lang="en-US" sz="1600" dirty="0">
                <a:latin typeface="Consolas" panose="020B0609020204030204" pitchFamily="49" charset="0"/>
              </a:rPr>
              <a:t> // Ref: Monty Python's "Galaxy Song"</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727505325"/>
              </p:ext>
            </p:extLst>
          </p:nvPr>
        </p:nvGraphicFramePr>
        <p:xfrm>
          <a:off x="3923928" y="5661248"/>
          <a:ext cx="3744417" cy="1036320"/>
        </p:xfrm>
        <a:graphic>
          <a:graphicData uri="http://schemas.openxmlformats.org/drawingml/2006/table">
            <a:tbl>
              <a:tblPr>
                <a:tableStyleId>{2D5ABB26-0587-4C30-8999-92F81FD0307C}</a:tableStyleId>
              </a:tblPr>
              <a:tblGrid>
                <a:gridCol w="1248139">
                  <a:extLst>
                    <a:ext uri="{9D8B030D-6E8A-4147-A177-3AD203B41FA5}">
                      <a16:colId xmlns:a16="http://schemas.microsoft.com/office/drawing/2014/main" val="2132555372"/>
                    </a:ext>
                  </a:extLst>
                </a:gridCol>
                <a:gridCol w="1248139">
                  <a:extLst>
                    <a:ext uri="{9D8B030D-6E8A-4147-A177-3AD203B41FA5}">
                      <a16:colId xmlns:a16="http://schemas.microsoft.com/office/drawing/2014/main" val="4233560892"/>
                    </a:ext>
                  </a:extLst>
                </a:gridCol>
                <a:gridCol w="1248139">
                  <a:extLst>
                    <a:ext uri="{9D8B030D-6E8A-4147-A177-3AD203B41FA5}">
                      <a16:colId xmlns:a16="http://schemas.microsoft.com/office/drawing/2014/main" val="3872355737"/>
                    </a:ext>
                  </a:extLst>
                </a:gridCol>
              </a:tblGrid>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FF0000"/>
                          </a:solidFill>
                          <a:latin typeface="Consolas" panose="020B0609020204030204" pitchFamily="49" charset="0"/>
                        </a:rPr>
                        <a:t>earth_speed</a:t>
                      </a:r>
                      <a:endParaRPr lang="en-CA" sz="1600" dirty="0" smtClean="0">
                        <a:solidFill>
                          <a:srgbClr val="FF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solidFill>
                          <a:srgbClr val="FF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2251077"/>
                  </a:ext>
                </a:extLst>
              </a:tr>
              <a:tr h="34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position</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earth</a:t>
                      </a:r>
                      <a:endParaRPr lang="en-CA" sz="1600" dirty="0" smtClean="0">
                        <a:solidFill>
                          <a:srgbClr val="0070C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71602099"/>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08340952"/>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674155508"/>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r>
                        <a:rPr lang="en-US" sz="1600" dirty="0" smtClean="0">
                          <a:solidFill>
                            <a:srgbClr val="0070C0"/>
                          </a:solidFill>
                          <a:latin typeface="Consolas" panose="020B0609020204030204" pitchFamily="49" charset="0"/>
                        </a:rPr>
                        <a:t>velocity</a:t>
                      </a:r>
                      <a:endParaRPr lang="en-CA" sz="1600" dirty="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49743487"/>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567369453"/>
                  </a:ext>
                </a:extLst>
              </a:tr>
              <a:tr h="47248">
                <a:tc>
                  <a:txBody>
                    <a:bodyPr/>
                    <a:lstStyle/>
                    <a:p>
                      <a:endParaRPr lang="en-CA" sz="600" dirty="0"/>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864219123"/>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mass</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25460006"/>
                  </a:ext>
                </a:extLst>
              </a:tr>
            </a:tbl>
          </a:graphicData>
        </a:graphic>
      </p:graphicFrame>
    </p:spTree>
    <p:extLst>
      <p:ext uri="{BB962C8B-B14F-4D97-AF65-F5344CB8AC3E}">
        <p14:creationId xmlns:p14="http://schemas.microsoft.com/office/powerpoint/2010/main" val="4056253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Objects as arguments</a:t>
            </a:r>
          </a:p>
        </p:txBody>
      </p:sp>
      <p:sp>
        <p:nvSpPr>
          <p:cNvPr id="3" name="Content Placeholder 2"/>
          <p:cNvSpPr>
            <a:spLocks noGrp="1"/>
          </p:cNvSpPr>
          <p:nvPr>
            <p:ph idx="1"/>
          </p:nvPr>
        </p:nvSpPr>
        <p:spPr/>
        <p:txBody>
          <a:bodyPr/>
          <a:lstStyle/>
          <a:p>
            <a:r>
              <a:rPr lang="en-CA" dirty="0" smtClean="0"/>
              <a:t>When </a:t>
            </a:r>
            <a:r>
              <a:rPr lang="en-CA" dirty="0" smtClean="0">
                <a:latin typeface="Consolas" panose="020B0609020204030204" pitchFamily="49" charset="0"/>
              </a:rPr>
              <a:t>speed(…)</a:t>
            </a:r>
            <a:r>
              <a:rPr lang="en-CA" dirty="0" smtClean="0"/>
              <a:t> is called, the argument is copied to the parameter</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a:solidFill>
                  <a:schemeClr val="bg1">
                    <a:lumMod val="75000"/>
                  </a:schemeClr>
                </a:solidFill>
                <a:latin typeface="Consolas" panose="020B0609020204030204" pitchFamily="49" charset="0"/>
              </a:rPr>
              <a:t>int</a:t>
            </a:r>
            <a:r>
              <a:rPr lang="en-US" sz="1600" dirty="0">
                <a:solidFill>
                  <a:schemeClr val="bg1">
                    <a:lumMod val="75000"/>
                  </a:schemeClr>
                </a:solidFill>
                <a:latin typeface="Consolas" panose="020B0609020204030204" pitchFamily="49" charset="0"/>
              </a:rPr>
              <a:t> main() {</a:t>
            </a:r>
          </a:p>
          <a:p>
            <a:pPr marL="800100" lvl="2" indent="0">
              <a:buNone/>
            </a:pPr>
            <a:r>
              <a:rPr lang="en-US" sz="1600" dirty="0">
                <a:solidFill>
                  <a:schemeClr val="bg1">
                    <a:lumMod val="75000"/>
                  </a:schemeClr>
                </a:solidFill>
                <a:latin typeface="Consolas" panose="020B0609020204030204" pitchFamily="49" charset="0"/>
              </a:rPr>
              <a:t>    Body earth{{149.6e6, 0, 0}, {0, 107.0e3, 0}, 5.972e24};</a:t>
            </a:r>
          </a:p>
          <a:p>
            <a:pPr marL="800100" lvl="2" indent="0">
              <a:buNone/>
            </a:pPr>
            <a:r>
              <a:rPr lang="en-US" sz="1600" dirty="0" smtClean="0">
                <a:solidFill>
                  <a:schemeClr val="bg1">
                    <a:lumMod val="75000"/>
                  </a:schemeClr>
                </a:solidFill>
                <a:latin typeface="Consolas" panose="020B0609020204030204" pitchFamily="49" charset="0"/>
              </a:rPr>
              <a:t>    double </a:t>
            </a:r>
            <a:r>
              <a:rPr lang="en-US" sz="1600" dirty="0" err="1" smtClean="0">
                <a:solidFill>
                  <a:schemeClr val="bg1">
                    <a:lumMod val="75000"/>
                  </a:schemeClr>
                </a:solidFill>
                <a:latin typeface="Consolas" panose="020B0609020204030204" pitchFamily="49" charset="0"/>
              </a:rPr>
              <a:t>earth_speed</a:t>
            </a:r>
            <a:r>
              <a:rPr lang="en-US" sz="1600" dirty="0" smtClean="0">
                <a:solidFill>
                  <a:schemeClr val="bg1">
                    <a:lumMod val="75000"/>
                  </a:schemeClr>
                </a:solidFill>
                <a:latin typeface="Consolas" panose="020B0609020204030204" pitchFamily="49" charset="0"/>
              </a:rPr>
              <a:t> = speed( earth );</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endParaRPr lang="en-US" sz="16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06305590"/>
              </p:ext>
            </p:extLst>
          </p:nvPr>
        </p:nvGraphicFramePr>
        <p:xfrm>
          <a:off x="3923928" y="4869160"/>
          <a:ext cx="3744417" cy="1828800"/>
        </p:xfrm>
        <a:graphic>
          <a:graphicData uri="http://schemas.openxmlformats.org/drawingml/2006/table">
            <a:tbl>
              <a:tblPr>
                <a:tableStyleId>{2D5ABB26-0587-4C30-8999-92F81FD0307C}</a:tableStyleId>
              </a:tblPr>
              <a:tblGrid>
                <a:gridCol w="1248139">
                  <a:extLst>
                    <a:ext uri="{9D8B030D-6E8A-4147-A177-3AD203B41FA5}">
                      <a16:colId xmlns:a16="http://schemas.microsoft.com/office/drawing/2014/main" val="2132555372"/>
                    </a:ext>
                  </a:extLst>
                </a:gridCol>
                <a:gridCol w="1248139">
                  <a:extLst>
                    <a:ext uri="{9D8B030D-6E8A-4147-A177-3AD203B41FA5}">
                      <a16:colId xmlns:a16="http://schemas.microsoft.com/office/drawing/2014/main" val="4233560892"/>
                    </a:ext>
                  </a:extLst>
                </a:gridCol>
                <a:gridCol w="1248139">
                  <a:extLst>
                    <a:ext uri="{9D8B030D-6E8A-4147-A177-3AD203B41FA5}">
                      <a16:colId xmlns:a16="http://schemas.microsoft.com/office/drawing/2014/main" val="387235573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onsolas" panose="020B0609020204030204" pitchFamily="49" charset="0"/>
                        </a:rPr>
                        <a:t>position</a:t>
                      </a:r>
                      <a:endParaRPr lang="en-CA" sz="1600" dirty="0" smtClean="0">
                        <a:solidFill>
                          <a:schemeClr val="tx1"/>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7030A0"/>
                          </a:solidFill>
                          <a:latin typeface="Consolas" panose="020B0609020204030204" pitchFamily="49" charset="0"/>
                        </a:rPr>
                        <a:t>a</a:t>
                      </a:r>
                      <a:endParaRPr lang="en-CA" sz="1600" b="0" dirty="0" smtClean="0">
                        <a:solidFill>
                          <a:srgbClr val="7030A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51952926"/>
                  </a:ext>
                </a:extLst>
              </a:tr>
              <a:tr h="0">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4026894744"/>
                  </a:ext>
                </a:extLst>
              </a:tr>
              <a:tr h="0">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4221119799"/>
                  </a:ext>
                </a:extLst>
              </a:tr>
              <a:tr h="0">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rowSpan="3">
                  <a:txBody>
                    <a:bodyPr/>
                    <a:lstStyle/>
                    <a:p>
                      <a:r>
                        <a:rPr lang="en-US" sz="1600" dirty="0" smtClean="0">
                          <a:solidFill>
                            <a:schemeClr val="tx1"/>
                          </a:solidFill>
                          <a:latin typeface="Consolas" panose="020B0609020204030204" pitchFamily="49" charset="0"/>
                        </a:rPr>
                        <a:t>velocity</a:t>
                      </a:r>
                      <a:endParaRPr lang="en-CA" sz="1600" dirty="0">
                        <a:solidFill>
                          <a:schemeClr val="tx1"/>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2634102"/>
                  </a:ext>
                </a:extLst>
              </a:tr>
              <a:tr h="0">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17495551"/>
                  </a:ext>
                </a:extLst>
              </a:tr>
              <a:tr h="0">
                <a:tc>
                  <a:txBody>
                    <a:bodyPr/>
                    <a:lstStyle/>
                    <a:p>
                      <a:endParaRPr lang="en-CA" sz="600" dirty="0"/>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261741867"/>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onsolas" panose="020B0609020204030204" pitchFamily="49" charset="0"/>
                        </a:rPr>
                        <a:t>mass</a:t>
                      </a:r>
                      <a:endParaRPr lang="en-CA" sz="1600" dirty="0" smtClean="0">
                        <a:solidFill>
                          <a:schemeClr val="tx1"/>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3808491"/>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FF0000"/>
                          </a:solidFill>
                          <a:latin typeface="Consolas" panose="020B0609020204030204" pitchFamily="49" charset="0"/>
                        </a:rPr>
                        <a:t>earth_speed</a:t>
                      </a:r>
                      <a:endParaRPr lang="en-CA" sz="1600" dirty="0" smtClean="0">
                        <a:solidFill>
                          <a:srgbClr val="FF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solidFill>
                          <a:srgbClr val="FF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2251077"/>
                  </a:ext>
                </a:extLst>
              </a:tr>
              <a:tr h="34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position</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earth</a:t>
                      </a:r>
                      <a:endParaRPr lang="en-CA" sz="1600" dirty="0" smtClean="0">
                        <a:solidFill>
                          <a:srgbClr val="0070C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71602099"/>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08340952"/>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674155508"/>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r>
                        <a:rPr lang="en-US" sz="1600" dirty="0" smtClean="0">
                          <a:solidFill>
                            <a:srgbClr val="0070C0"/>
                          </a:solidFill>
                          <a:latin typeface="Consolas" panose="020B0609020204030204" pitchFamily="49" charset="0"/>
                        </a:rPr>
                        <a:t>velocity</a:t>
                      </a:r>
                      <a:endParaRPr lang="en-CA" sz="1600" dirty="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49743487"/>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567369453"/>
                  </a:ext>
                </a:extLst>
              </a:tr>
              <a:tr h="47248">
                <a:tc>
                  <a:txBody>
                    <a:bodyPr/>
                    <a:lstStyle/>
                    <a:p>
                      <a:endParaRPr lang="en-CA" sz="600" dirty="0"/>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864219123"/>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mass</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25460006"/>
                  </a:ext>
                </a:extLst>
              </a:tr>
            </a:tbl>
          </a:graphicData>
        </a:graphic>
      </p:graphicFrame>
      <p:sp>
        <p:nvSpPr>
          <p:cNvPr id="4" name="Rectangle 3"/>
          <p:cNvSpPr/>
          <p:nvPr/>
        </p:nvSpPr>
        <p:spPr>
          <a:xfrm>
            <a:off x="1155676" y="3140968"/>
            <a:ext cx="6832648" cy="1323439"/>
          </a:xfrm>
          <a:prstGeom prst="rect">
            <a:avLst/>
          </a:prstGeom>
        </p:spPr>
        <p:txBody>
          <a:bodyPr wrap="square">
            <a:spAutoFit/>
          </a:bodyPr>
          <a:lstStyle/>
          <a:p>
            <a:pPr indent="-114300"/>
            <a:r>
              <a:rPr lang="en-US" sz="1600" dirty="0">
                <a:latin typeface="Consolas" panose="020B0609020204030204" pitchFamily="49" charset="0"/>
              </a:rPr>
              <a:t>double speed( Body a ) {</a:t>
            </a:r>
          </a:p>
          <a:p>
            <a:pPr indent="-114300"/>
            <a:r>
              <a:rPr lang="en-US" sz="1600" dirty="0">
                <a:latin typeface="Consolas" panose="020B0609020204030204" pitchFamily="49" charset="0"/>
              </a:rPr>
              <a:t>    return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sqrt</a:t>
            </a:r>
            <a:r>
              <a:rPr lang="en-US" sz="1600" dirty="0">
                <a:latin typeface="Consolas" panose="020B0609020204030204" pitchFamily="49" charset="0"/>
              </a:rPr>
              <a:t>( </a:t>
            </a:r>
            <a:r>
              <a:rPr lang="en-US" sz="1600" dirty="0" err="1">
                <a:latin typeface="Consolas" panose="020B0609020204030204" pitchFamily="49" charset="0"/>
              </a:rPr>
              <a:t>a.velocity</a:t>
            </a:r>
            <a:r>
              <a:rPr lang="en-US" sz="1600" dirty="0">
                <a:latin typeface="Consolas" panose="020B0609020204030204" pitchFamily="49" charset="0"/>
              </a:rPr>
              <a:t>[0]*</a:t>
            </a:r>
            <a:r>
              <a:rPr lang="en-US" sz="1600" dirty="0" err="1">
                <a:latin typeface="Consolas" panose="020B0609020204030204" pitchFamily="49" charset="0"/>
              </a:rPr>
              <a:t>a.velocity</a:t>
            </a:r>
            <a:r>
              <a:rPr lang="en-US" sz="1600" dirty="0">
                <a:latin typeface="Consolas" panose="020B0609020204030204" pitchFamily="49" charset="0"/>
              </a:rPr>
              <a:t>[0]</a:t>
            </a:r>
          </a:p>
          <a:p>
            <a:pPr indent="-114300"/>
            <a:r>
              <a:rPr lang="en-US" sz="1600" dirty="0">
                <a:latin typeface="Consolas" panose="020B0609020204030204" pitchFamily="49" charset="0"/>
              </a:rPr>
              <a:t>                    + </a:t>
            </a:r>
            <a:r>
              <a:rPr lang="en-US" sz="1600" dirty="0" err="1">
                <a:latin typeface="Consolas" panose="020B0609020204030204" pitchFamily="49" charset="0"/>
              </a:rPr>
              <a:t>a.velocity</a:t>
            </a:r>
            <a:r>
              <a:rPr lang="en-US" sz="1600" dirty="0">
                <a:latin typeface="Consolas" panose="020B0609020204030204" pitchFamily="49" charset="0"/>
              </a:rPr>
              <a:t>[1]*</a:t>
            </a:r>
            <a:r>
              <a:rPr lang="en-US" sz="1600" dirty="0" err="1">
                <a:latin typeface="Consolas" panose="020B0609020204030204" pitchFamily="49" charset="0"/>
              </a:rPr>
              <a:t>a.velocity</a:t>
            </a:r>
            <a:r>
              <a:rPr lang="en-US" sz="1600" dirty="0">
                <a:latin typeface="Consolas" panose="020B0609020204030204" pitchFamily="49" charset="0"/>
              </a:rPr>
              <a:t>[1]</a:t>
            </a:r>
          </a:p>
          <a:p>
            <a:pPr indent="-114300"/>
            <a:r>
              <a:rPr lang="en-US" sz="1600" dirty="0">
                <a:latin typeface="Consolas" panose="020B0609020204030204" pitchFamily="49" charset="0"/>
              </a:rPr>
              <a:t>                    + </a:t>
            </a:r>
            <a:r>
              <a:rPr lang="en-US" sz="1600" dirty="0" err="1">
                <a:latin typeface="Consolas" panose="020B0609020204030204" pitchFamily="49" charset="0"/>
              </a:rPr>
              <a:t>a.velocity</a:t>
            </a:r>
            <a:r>
              <a:rPr lang="en-US" sz="1600" dirty="0">
                <a:latin typeface="Consolas" panose="020B0609020204030204" pitchFamily="49" charset="0"/>
              </a:rPr>
              <a:t>[2]*</a:t>
            </a:r>
            <a:r>
              <a:rPr lang="en-US" sz="1600" dirty="0" err="1">
                <a:latin typeface="Consolas" panose="020B0609020204030204" pitchFamily="49" charset="0"/>
              </a:rPr>
              <a:t>a.velocity</a:t>
            </a:r>
            <a:r>
              <a:rPr lang="en-US" sz="1600" dirty="0">
                <a:latin typeface="Consolas" panose="020B0609020204030204" pitchFamily="49" charset="0"/>
              </a:rPr>
              <a:t>[2] );</a:t>
            </a:r>
          </a:p>
          <a:p>
            <a:pPr indent="-114300"/>
            <a:r>
              <a:rPr lang="en-US" sz="1600" dirty="0">
                <a:latin typeface="Consolas" panose="020B0609020204030204" pitchFamily="49" charset="0"/>
              </a:rPr>
              <a:t>}</a:t>
            </a:r>
            <a:endParaRPr lang="en-CA" dirty="0"/>
          </a:p>
        </p:txBody>
      </p:sp>
    </p:spTree>
    <p:extLst>
      <p:ext uri="{BB962C8B-B14F-4D97-AF65-F5344CB8AC3E}">
        <p14:creationId xmlns:p14="http://schemas.microsoft.com/office/powerpoint/2010/main" val="55625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Objects as arguments</a:t>
            </a:r>
          </a:p>
        </p:txBody>
      </p:sp>
      <p:sp>
        <p:nvSpPr>
          <p:cNvPr id="3" name="Content Placeholder 2"/>
          <p:cNvSpPr>
            <a:spLocks noGrp="1"/>
          </p:cNvSpPr>
          <p:nvPr>
            <p:ph idx="1"/>
          </p:nvPr>
        </p:nvSpPr>
        <p:spPr/>
        <p:txBody>
          <a:bodyPr/>
          <a:lstStyle/>
          <a:p>
            <a:r>
              <a:rPr lang="en-CA" dirty="0" smtClean="0"/>
              <a:t>The result is calculated put back onto the call stack:</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a:solidFill>
                  <a:schemeClr val="bg1">
                    <a:lumMod val="75000"/>
                  </a:schemeClr>
                </a:solidFill>
                <a:latin typeface="Consolas" panose="020B0609020204030204" pitchFamily="49" charset="0"/>
              </a:rPr>
              <a:t>int</a:t>
            </a:r>
            <a:r>
              <a:rPr lang="en-US" sz="1600" dirty="0">
                <a:solidFill>
                  <a:schemeClr val="bg1">
                    <a:lumMod val="75000"/>
                  </a:schemeClr>
                </a:solidFill>
                <a:latin typeface="Consolas" panose="020B0609020204030204" pitchFamily="49" charset="0"/>
              </a:rPr>
              <a:t> main() {</a:t>
            </a:r>
          </a:p>
          <a:p>
            <a:pPr marL="800100" lvl="2" indent="0">
              <a:buNone/>
            </a:pPr>
            <a:r>
              <a:rPr lang="en-US" sz="1600" dirty="0">
                <a:solidFill>
                  <a:schemeClr val="bg1">
                    <a:lumMod val="75000"/>
                  </a:schemeClr>
                </a:solidFill>
                <a:latin typeface="Consolas" panose="020B0609020204030204" pitchFamily="49" charset="0"/>
              </a:rPr>
              <a:t>    Body earth{{149.6e6, 0, 0}, {0, 107.0e3, 0}, 5.972e24};</a:t>
            </a:r>
          </a:p>
          <a:p>
            <a:pPr marL="800100" lvl="2" indent="0">
              <a:buNone/>
            </a:pPr>
            <a:r>
              <a:rPr lang="en-US" sz="1600" dirty="0" smtClean="0">
                <a:solidFill>
                  <a:schemeClr val="bg1">
                    <a:lumMod val="75000"/>
                  </a:schemeClr>
                </a:solidFill>
                <a:latin typeface="Consolas" panose="020B0609020204030204" pitchFamily="49" charset="0"/>
              </a:rPr>
              <a:t>    double </a:t>
            </a:r>
            <a:r>
              <a:rPr lang="en-US" sz="1600" dirty="0" err="1" smtClean="0">
                <a:solidFill>
                  <a:schemeClr val="bg1">
                    <a:lumMod val="75000"/>
                  </a:schemeClr>
                </a:solidFill>
                <a:latin typeface="Consolas" panose="020B0609020204030204" pitchFamily="49" charset="0"/>
              </a:rPr>
              <a:t>earth_speed</a:t>
            </a:r>
            <a:r>
              <a:rPr lang="en-US" sz="1600" dirty="0" smtClean="0">
                <a:solidFill>
                  <a:schemeClr val="bg1">
                    <a:lumMod val="75000"/>
                  </a:schemeClr>
                </a:solidFill>
                <a:latin typeface="Consolas" panose="020B0609020204030204" pitchFamily="49" charset="0"/>
              </a:rPr>
              <a:t> = speed( earth );</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endParaRPr lang="en-US" sz="16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17056335"/>
              </p:ext>
            </p:extLst>
          </p:nvPr>
        </p:nvGraphicFramePr>
        <p:xfrm>
          <a:off x="3923928" y="5411104"/>
          <a:ext cx="3744417" cy="1280160"/>
        </p:xfrm>
        <a:graphic>
          <a:graphicData uri="http://schemas.openxmlformats.org/drawingml/2006/table">
            <a:tbl>
              <a:tblPr>
                <a:tableStyleId>{2D5ABB26-0587-4C30-8999-92F81FD0307C}</a:tableStyleId>
              </a:tblPr>
              <a:tblGrid>
                <a:gridCol w="1248139">
                  <a:extLst>
                    <a:ext uri="{9D8B030D-6E8A-4147-A177-3AD203B41FA5}">
                      <a16:colId xmlns:a16="http://schemas.microsoft.com/office/drawing/2014/main" val="2132555372"/>
                    </a:ext>
                  </a:extLst>
                </a:gridCol>
                <a:gridCol w="1248139">
                  <a:extLst>
                    <a:ext uri="{9D8B030D-6E8A-4147-A177-3AD203B41FA5}">
                      <a16:colId xmlns:a16="http://schemas.microsoft.com/office/drawing/2014/main" val="4233560892"/>
                    </a:ext>
                  </a:extLst>
                </a:gridCol>
                <a:gridCol w="1248139">
                  <a:extLst>
                    <a:ext uri="{9D8B030D-6E8A-4147-A177-3AD203B41FA5}">
                      <a16:colId xmlns:a16="http://schemas.microsoft.com/office/drawing/2014/main" val="3872355737"/>
                    </a:ext>
                  </a:extLst>
                </a:gridCol>
              </a:tblGrid>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7030A0"/>
                          </a:solidFill>
                          <a:latin typeface="Consolas" panose="020B0609020204030204" pitchFamily="49" charset="0"/>
                        </a:rPr>
                        <a:t>107000</a:t>
                      </a:r>
                      <a:endParaRPr lang="en-CA" sz="1600" dirty="0" smtClean="0">
                        <a:solidFill>
                          <a:srgbClr val="7030A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solidFill>
                          <a:schemeClr val="tx1"/>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b="0" dirty="0" smtClean="0">
                        <a:solidFill>
                          <a:srgbClr val="7030A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3808491"/>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FF0000"/>
                          </a:solidFill>
                          <a:latin typeface="Consolas" panose="020B0609020204030204" pitchFamily="49" charset="0"/>
                        </a:rPr>
                        <a:t>earth_speed</a:t>
                      </a:r>
                      <a:endParaRPr lang="en-CA" sz="1600" dirty="0" smtClean="0">
                        <a:solidFill>
                          <a:srgbClr val="FF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solidFill>
                          <a:srgbClr val="FF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2251077"/>
                  </a:ext>
                </a:extLst>
              </a:tr>
              <a:tr h="34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position</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earth</a:t>
                      </a:r>
                      <a:endParaRPr lang="en-CA" sz="1600" dirty="0" smtClean="0">
                        <a:solidFill>
                          <a:srgbClr val="0070C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71602099"/>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08340952"/>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674155508"/>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r>
                        <a:rPr lang="en-US" sz="1600" dirty="0" smtClean="0">
                          <a:solidFill>
                            <a:srgbClr val="0070C0"/>
                          </a:solidFill>
                          <a:latin typeface="Consolas" panose="020B0609020204030204" pitchFamily="49" charset="0"/>
                        </a:rPr>
                        <a:t>velocity</a:t>
                      </a:r>
                      <a:endParaRPr lang="en-CA" sz="1600" dirty="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49743487"/>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567369453"/>
                  </a:ext>
                </a:extLst>
              </a:tr>
              <a:tr h="47248">
                <a:tc>
                  <a:txBody>
                    <a:bodyPr/>
                    <a:lstStyle/>
                    <a:p>
                      <a:endParaRPr lang="en-CA" sz="600" dirty="0"/>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864219123"/>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mass</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25460006"/>
                  </a:ext>
                </a:extLst>
              </a:tr>
            </a:tbl>
          </a:graphicData>
        </a:graphic>
      </p:graphicFrame>
      <p:sp>
        <p:nvSpPr>
          <p:cNvPr id="4" name="Rectangle 3"/>
          <p:cNvSpPr/>
          <p:nvPr/>
        </p:nvSpPr>
        <p:spPr>
          <a:xfrm>
            <a:off x="1155676" y="3140968"/>
            <a:ext cx="6832648" cy="1323439"/>
          </a:xfrm>
          <a:prstGeom prst="rect">
            <a:avLst/>
          </a:prstGeom>
        </p:spPr>
        <p:txBody>
          <a:bodyPr wrap="square">
            <a:spAutoFit/>
          </a:bodyPr>
          <a:lstStyle/>
          <a:p>
            <a:pPr indent="-114300"/>
            <a:r>
              <a:rPr lang="en-US" sz="1600" dirty="0">
                <a:latin typeface="Consolas" panose="020B0609020204030204" pitchFamily="49" charset="0"/>
              </a:rPr>
              <a:t>double speed( Body a ) {</a:t>
            </a:r>
          </a:p>
          <a:p>
            <a:pPr indent="-114300"/>
            <a:r>
              <a:rPr lang="en-US" sz="1600" dirty="0">
                <a:latin typeface="Consolas" panose="020B0609020204030204" pitchFamily="49" charset="0"/>
              </a:rPr>
              <a:t>    return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sqrt</a:t>
            </a:r>
            <a:r>
              <a:rPr lang="en-US" sz="1600" dirty="0">
                <a:latin typeface="Consolas" panose="020B0609020204030204" pitchFamily="49" charset="0"/>
              </a:rPr>
              <a:t>( </a:t>
            </a:r>
            <a:r>
              <a:rPr lang="en-US" sz="1600" dirty="0" err="1">
                <a:latin typeface="Consolas" panose="020B0609020204030204" pitchFamily="49" charset="0"/>
              </a:rPr>
              <a:t>a.velocity</a:t>
            </a:r>
            <a:r>
              <a:rPr lang="en-US" sz="1600" dirty="0">
                <a:latin typeface="Consolas" panose="020B0609020204030204" pitchFamily="49" charset="0"/>
              </a:rPr>
              <a:t>[0]*</a:t>
            </a:r>
            <a:r>
              <a:rPr lang="en-US" sz="1600" dirty="0" err="1">
                <a:latin typeface="Consolas" panose="020B0609020204030204" pitchFamily="49" charset="0"/>
              </a:rPr>
              <a:t>a.velocity</a:t>
            </a:r>
            <a:r>
              <a:rPr lang="en-US" sz="1600" dirty="0">
                <a:latin typeface="Consolas" panose="020B0609020204030204" pitchFamily="49" charset="0"/>
              </a:rPr>
              <a:t>[0]</a:t>
            </a:r>
          </a:p>
          <a:p>
            <a:pPr indent="-114300"/>
            <a:r>
              <a:rPr lang="en-US" sz="1600" dirty="0">
                <a:latin typeface="Consolas" panose="020B0609020204030204" pitchFamily="49" charset="0"/>
              </a:rPr>
              <a:t>                    + </a:t>
            </a:r>
            <a:r>
              <a:rPr lang="en-US" sz="1600" dirty="0" err="1">
                <a:latin typeface="Consolas" panose="020B0609020204030204" pitchFamily="49" charset="0"/>
              </a:rPr>
              <a:t>a.velocity</a:t>
            </a:r>
            <a:r>
              <a:rPr lang="en-US" sz="1600" dirty="0">
                <a:latin typeface="Consolas" panose="020B0609020204030204" pitchFamily="49" charset="0"/>
              </a:rPr>
              <a:t>[1]*</a:t>
            </a:r>
            <a:r>
              <a:rPr lang="en-US" sz="1600" dirty="0" err="1">
                <a:latin typeface="Consolas" panose="020B0609020204030204" pitchFamily="49" charset="0"/>
              </a:rPr>
              <a:t>a.velocity</a:t>
            </a:r>
            <a:r>
              <a:rPr lang="en-US" sz="1600" dirty="0">
                <a:latin typeface="Consolas" panose="020B0609020204030204" pitchFamily="49" charset="0"/>
              </a:rPr>
              <a:t>[1]</a:t>
            </a:r>
          </a:p>
          <a:p>
            <a:pPr indent="-114300"/>
            <a:r>
              <a:rPr lang="en-US" sz="1600" dirty="0">
                <a:latin typeface="Consolas" panose="020B0609020204030204" pitchFamily="49" charset="0"/>
              </a:rPr>
              <a:t>                    + </a:t>
            </a:r>
            <a:r>
              <a:rPr lang="en-US" sz="1600" dirty="0" err="1">
                <a:latin typeface="Consolas" panose="020B0609020204030204" pitchFamily="49" charset="0"/>
              </a:rPr>
              <a:t>a.velocity</a:t>
            </a:r>
            <a:r>
              <a:rPr lang="en-US" sz="1600" dirty="0">
                <a:latin typeface="Consolas" panose="020B0609020204030204" pitchFamily="49" charset="0"/>
              </a:rPr>
              <a:t>[2]*</a:t>
            </a:r>
            <a:r>
              <a:rPr lang="en-US" sz="1600" dirty="0" err="1">
                <a:latin typeface="Consolas" panose="020B0609020204030204" pitchFamily="49" charset="0"/>
              </a:rPr>
              <a:t>a.velocity</a:t>
            </a:r>
            <a:r>
              <a:rPr lang="en-US" sz="1600" dirty="0">
                <a:latin typeface="Consolas" panose="020B0609020204030204" pitchFamily="49" charset="0"/>
              </a:rPr>
              <a:t>[2] );</a:t>
            </a:r>
          </a:p>
          <a:p>
            <a:pPr indent="-114300"/>
            <a:r>
              <a:rPr lang="en-US" sz="1600" dirty="0">
                <a:latin typeface="Consolas" panose="020B0609020204030204" pitchFamily="49" charset="0"/>
              </a:rPr>
              <a:t>}</a:t>
            </a:r>
            <a:endParaRPr lang="en-CA" dirty="0"/>
          </a:p>
        </p:txBody>
      </p:sp>
    </p:spTree>
    <p:extLst>
      <p:ext uri="{BB962C8B-B14F-4D97-AF65-F5344CB8AC3E}">
        <p14:creationId xmlns:p14="http://schemas.microsoft.com/office/powerpoint/2010/main" val="1431986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Objects as arguments</a:t>
            </a:r>
            <a:endParaRPr lang="en-CA" dirty="0"/>
          </a:p>
        </p:txBody>
      </p:sp>
      <p:sp>
        <p:nvSpPr>
          <p:cNvPr id="3" name="Content Placeholder 2"/>
          <p:cNvSpPr>
            <a:spLocks noGrp="1"/>
          </p:cNvSpPr>
          <p:nvPr>
            <p:ph idx="1"/>
          </p:nvPr>
        </p:nvSpPr>
        <p:spPr/>
        <p:txBody>
          <a:bodyPr/>
          <a:lstStyle/>
          <a:p>
            <a:r>
              <a:rPr lang="en-CA" dirty="0" smtClean="0"/>
              <a:t>The returned value is copied to </a:t>
            </a:r>
            <a:r>
              <a:rPr lang="en-CA" dirty="0" err="1" smtClean="0">
                <a:latin typeface="Consolas" panose="020B0609020204030204" pitchFamily="49" charset="0"/>
              </a:rPr>
              <a:t>earth_speed</a:t>
            </a:r>
            <a:r>
              <a:rPr lang="en-CA" dirty="0" smtClean="0"/>
              <a:t> and subsequently used</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a:solidFill>
                  <a:srgbClr val="0070C0"/>
                </a:solidFill>
                <a:latin typeface="Consolas" panose="020B0609020204030204" pitchFamily="49" charset="0"/>
              </a:rPr>
              <a:t>Body earth{{149.6e6, 0, 0}, {0, 107.0e3, 0}, 5.972e24};</a:t>
            </a:r>
          </a:p>
          <a:p>
            <a:pPr marL="800100" lvl="2" indent="0">
              <a:buNone/>
            </a:pPr>
            <a:r>
              <a:rPr lang="en-US" sz="1600" dirty="0">
                <a:latin typeface="Consolas" panose="020B0609020204030204" pitchFamily="49" charset="0"/>
              </a:rPr>
              <a:t>    double </a:t>
            </a:r>
            <a:r>
              <a:rPr lang="en-US" sz="1600" dirty="0" err="1">
                <a:latin typeface="Consolas" panose="020B0609020204030204" pitchFamily="49" charset="0"/>
              </a:rPr>
              <a:t>earth_speed</a:t>
            </a:r>
            <a:r>
              <a:rPr lang="en-US" sz="1600" dirty="0">
                <a:latin typeface="Consolas" panose="020B0609020204030204" pitchFamily="49" charset="0"/>
              </a:rPr>
              <a:t> = speed( earth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 1 km/h = 0.000172603 mi/s</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smtClean="0">
                <a:latin typeface="Consolas" panose="020B0609020204030204" pitchFamily="49" charset="0"/>
              </a:rPr>
              <a:t>"That's </a:t>
            </a:r>
            <a:r>
              <a:rPr lang="en-US" sz="1600" dirty="0">
                <a:latin typeface="Consolas" panose="020B0609020204030204" pitchFamily="49" charset="0"/>
              </a:rPr>
              <a:t>orbiting at " </a:t>
            </a:r>
          </a:p>
          <a:p>
            <a:pPr marL="800100" lvl="2" indent="0">
              <a:buNone/>
            </a:pPr>
            <a:r>
              <a:rPr lang="en-US" sz="1600" dirty="0">
                <a:latin typeface="Consolas" panose="020B0609020204030204" pitchFamily="49" charset="0"/>
              </a:rPr>
              <a:t>              &lt;&lt; (0.000172603*</a:t>
            </a:r>
            <a:r>
              <a:rPr lang="en-US" sz="1600" dirty="0" err="1">
                <a:latin typeface="Consolas" panose="020B0609020204030204" pitchFamily="49" charset="0"/>
              </a:rPr>
              <a:t>earth_speed</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&lt;&lt; " miles a second, so it's reckoned." </a:t>
            </a:r>
          </a:p>
          <a:p>
            <a:pPr marL="800100" lvl="2" indent="0">
              <a:buNone/>
            </a:pP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smtClean="0">
                <a:latin typeface="Consolas" panose="020B0609020204030204" pitchFamily="49" charset="0"/>
              </a:rPr>
              <a:t>;</a:t>
            </a:r>
            <a:r>
              <a:rPr lang="en-US" sz="1600" dirty="0">
                <a:latin typeface="Consolas" panose="020B0609020204030204" pitchFamily="49" charset="0"/>
              </a:rPr>
              <a:t> // Ref: Monty Python's "Galaxy Song"</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77395109"/>
              </p:ext>
            </p:extLst>
          </p:nvPr>
        </p:nvGraphicFramePr>
        <p:xfrm>
          <a:off x="3923928" y="5658092"/>
          <a:ext cx="3744417" cy="1036320"/>
        </p:xfrm>
        <a:graphic>
          <a:graphicData uri="http://schemas.openxmlformats.org/drawingml/2006/table">
            <a:tbl>
              <a:tblPr>
                <a:tableStyleId>{2D5ABB26-0587-4C30-8999-92F81FD0307C}</a:tableStyleId>
              </a:tblPr>
              <a:tblGrid>
                <a:gridCol w="1248139">
                  <a:extLst>
                    <a:ext uri="{9D8B030D-6E8A-4147-A177-3AD203B41FA5}">
                      <a16:colId xmlns:a16="http://schemas.microsoft.com/office/drawing/2014/main" val="2132555372"/>
                    </a:ext>
                  </a:extLst>
                </a:gridCol>
                <a:gridCol w="1248139">
                  <a:extLst>
                    <a:ext uri="{9D8B030D-6E8A-4147-A177-3AD203B41FA5}">
                      <a16:colId xmlns:a16="http://schemas.microsoft.com/office/drawing/2014/main" val="4233560892"/>
                    </a:ext>
                  </a:extLst>
                </a:gridCol>
                <a:gridCol w="1248139">
                  <a:extLst>
                    <a:ext uri="{9D8B030D-6E8A-4147-A177-3AD203B41FA5}">
                      <a16:colId xmlns:a16="http://schemas.microsoft.com/office/drawing/2014/main" val="3872355737"/>
                    </a:ext>
                  </a:extLst>
                </a:gridCol>
              </a:tblGrid>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onsolas" panose="020B0609020204030204" pitchFamily="49" charset="0"/>
                        </a:rPr>
                        <a:t>107000</a:t>
                      </a:r>
                      <a:endParaRPr lang="en-CA" sz="1600" dirty="0" smtClean="0">
                        <a:solidFill>
                          <a:schemeClr val="tx1"/>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FF0000"/>
                          </a:solidFill>
                          <a:latin typeface="Consolas" panose="020B0609020204030204" pitchFamily="49" charset="0"/>
                        </a:rPr>
                        <a:t>earth_speed</a:t>
                      </a:r>
                      <a:endParaRPr lang="en-CA" sz="1600" dirty="0" smtClean="0">
                        <a:solidFill>
                          <a:srgbClr val="FF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solidFill>
                          <a:srgbClr val="FF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2251077"/>
                  </a:ext>
                </a:extLst>
              </a:tr>
              <a:tr h="34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position</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earth</a:t>
                      </a:r>
                      <a:endParaRPr lang="en-CA" sz="1600" dirty="0" smtClean="0">
                        <a:solidFill>
                          <a:srgbClr val="0070C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71602099"/>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08340952"/>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674155508"/>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r>
                        <a:rPr lang="en-US" sz="1600" dirty="0" smtClean="0">
                          <a:solidFill>
                            <a:srgbClr val="0070C0"/>
                          </a:solidFill>
                          <a:latin typeface="Consolas" panose="020B0609020204030204" pitchFamily="49" charset="0"/>
                        </a:rPr>
                        <a:t>velocity</a:t>
                      </a:r>
                      <a:endParaRPr lang="en-CA" sz="1600" dirty="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49743487"/>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567369453"/>
                  </a:ext>
                </a:extLst>
              </a:tr>
              <a:tr h="47248">
                <a:tc>
                  <a:txBody>
                    <a:bodyPr/>
                    <a:lstStyle/>
                    <a:p>
                      <a:endParaRPr lang="en-CA" sz="600" dirty="0"/>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864219123"/>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mass</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25460006"/>
                  </a:ext>
                </a:extLst>
              </a:tr>
            </a:tbl>
          </a:graphicData>
        </a:graphic>
      </p:graphicFrame>
    </p:spTree>
    <p:extLst>
      <p:ext uri="{BB962C8B-B14F-4D97-AF65-F5344CB8AC3E}">
        <p14:creationId xmlns:p14="http://schemas.microsoft.com/office/powerpoint/2010/main" val="1917988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values</a:t>
            </a:r>
            <a:endParaRPr lang="en-CA" dirty="0"/>
          </a:p>
        </p:txBody>
      </p:sp>
      <p:sp>
        <p:nvSpPr>
          <p:cNvPr id="3" name="Content Placeholder 2"/>
          <p:cNvSpPr>
            <a:spLocks noGrp="1"/>
          </p:cNvSpPr>
          <p:nvPr>
            <p:ph idx="1"/>
          </p:nvPr>
        </p:nvSpPr>
        <p:spPr/>
        <p:txBody>
          <a:bodyPr/>
          <a:lstStyle/>
          <a:p>
            <a:pPr marL="0" indent="0">
              <a:buNone/>
            </a:pPr>
            <a:r>
              <a:rPr lang="en-CA" dirty="0" smtClean="0"/>
              <a:t>Return values behave similarly:</a:t>
            </a:r>
          </a:p>
          <a:p>
            <a:pPr marL="800100" lvl="2" indent="0">
              <a:buNone/>
            </a:pPr>
            <a:r>
              <a:rPr lang="en-US" sz="1600" dirty="0" smtClean="0">
                <a:latin typeface="Consolas" panose="020B0609020204030204" pitchFamily="49" charset="0"/>
              </a:rPr>
              <a:t>Body </a:t>
            </a:r>
            <a:r>
              <a:rPr lang="en-US" sz="1600" dirty="0" err="1" smtClean="0">
                <a:latin typeface="Consolas" panose="020B0609020204030204" pitchFamily="49" charset="0"/>
              </a:rPr>
              <a:t>center_of_mass</a:t>
            </a:r>
            <a:r>
              <a:rPr lang="en-US" sz="1600" dirty="0" smtClean="0">
                <a:latin typeface="Consolas" panose="020B0609020204030204" pitchFamily="49" charset="0"/>
              </a:rPr>
              <a:t>( </a:t>
            </a:r>
            <a:r>
              <a:rPr lang="en-US" sz="1600" dirty="0">
                <a:latin typeface="Consolas" panose="020B0609020204030204" pitchFamily="49" charset="0"/>
              </a:rPr>
              <a:t>Body </a:t>
            </a:r>
            <a:r>
              <a:rPr lang="en-US" sz="1600" dirty="0" smtClean="0">
                <a:latin typeface="Consolas" panose="020B0609020204030204" pitchFamily="49" charset="0"/>
              </a:rPr>
              <a:t>a, Body b </a:t>
            </a:r>
            <a:r>
              <a:rPr lang="en-US" sz="1600" dirty="0">
                <a:latin typeface="Consolas" panose="020B0609020204030204" pitchFamily="49" charset="0"/>
              </a:rPr>
              <a:t>);</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Body </a:t>
            </a:r>
            <a:r>
              <a:rPr lang="en-US" sz="1600" dirty="0" err="1">
                <a:latin typeface="Consolas" panose="020B0609020204030204" pitchFamily="49" charset="0"/>
              </a:rPr>
              <a:t>center_of_mass</a:t>
            </a:r>
            <a:r>
              <a:rPr lang="en-US" sz="1600" dirty="0">
                <a:latin typeface="Consolas" panose="020B0609020204030204" pitchFamily="49" charset="0"/>
              </a:rPr>
              <a:t>( Body a, Body b </a:t>
            </a:r>
            <a:r>
              <a:rPr lang="en-US" sz="1600" dirty="0" smtClean="0">
                <a:latin typeface="Consolas" panose="020B0609020204030204" pitchFamily="49" charset="0"/>
              </a:rPr>
              <a:t>) {</a:t>
            </a: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Body com{{0,0,0}, {0,0,0}, </a:t>
            </a:r>
            <a:r>
              <a:rPr lang="en-US" sz="1600" dirty="0" err="1">
                <a:latin typeface="Consolas" panose="020B0609020204030204" pitchFamily="49" charset="0"/>
              </a:rPr>
              <a:t>a.mass</a:t>
            </a:r>
            <a:r>
              <a:rPr lang="en-US" sz="1600" dirty="0">
                <a:latin typeface="Consolas" panose="020B0609020204030204" pitchFamily="49" charset="0"/>
              </a:rPr>
              <a:t> + </a:t>
            </a:r>
            <a:r>
              <a:rPr lang="en-US" sz="1600" dirty="0" err="1">
                <a:latin typeface="Consolas" panose="020B0609020204030204" pitchFamily="49" charset="0"/>
              </a:rPr>
              <a:t>b.mass</a:t>
            </a: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for (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size_k</a:t>
            </a:r>
            <a:r>
              <a:rPr lang="en-US" sz="1600" dirty="0" smtClean="0">
                <a:latin typeface="Consolas" panose="020B0609020204030204" pitchFamily="49" charset="0"/>
              </a:rPr>
              <a:t>{0}; k &lt; 3; ++k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com.position</a:t>
            </a:r>
            <a:r>
              <a:rPr lang="en-US" sz="1600" dirty="0" smtClean="0">
                <a:latin typeface="Consolas" panose="020B0609020204030204" pitchFamily="49" charset="0"/>
              </a:rPr>
              <a:t>[k] = (</a:t>
            </a:r>
            <a:r>
              <a:rPr lang="en-US" sz="1600" dirty="0" err="1" smtClean="0">
                <a:latin typeface="Consolas" panose="020B0609020204030204" pitchFamily="49" charset="0"/>
              </a:rPr>
              <a:t>a.mass</a:t>
            </a:r>
            <a:r>
              <a:rPr lang="en-US" sz="1600" dirty="0" smtClean="0">
                <a:latin typeface="Consolas" panose="020B0609020204030204" pitchFamily="49" charset="0"/>
              </a:rPr>
              <a:t>/</a:t>
            </a:r>
            <a:r>
              <a:rPr lang="en-US" sz="1600" dirty="0" err="1" smtClean="0">
                <a:latin typeface="Consolas" panose="020B0609020204030204" pitchFamily="49" charset="0"/>
              </a:rPr>
              <a:t>com.mass</a:t>
            </a:r>
            <a:r>
              <a:rPr lang="en-US" sz="1600" dirty="0" smtClean="0">
                <a:latin typeface="Consolas" panose="020B0609020204030204" pitchFamily="49" charset="0"/>
              </a:rPr>
              <a:t>)*</a:t>
            </a:r>
            <a:r>
              <a:rPr lang="en-US" sz="1600" dirty="0" err="1" smtClean="0">
                <a:latin typeface="Consolas" panose="020B0609020204030204" pitchFamily="49" charset="0"/>
              </a:rPr>
              <a:t>a.position</a:t>
            </a:r>
            <a:r>
              <a:rPr lang="en-US" sz="1600" dirty="0" smtClean="0">
                <a:latin typeface="Consolas" panose="020B0609020204030204" pitchFamily="49" charset="0"/>
              </a:rPr>
              <a:t>[k]</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a:t>
            </a:r>
            <a:r>
              <a:rPr lang="en-US" sz="1600" dirty="0" err="1" smtClean="0">
                <a:latin typeface="Consolas" panose="020B0609020204030204" pitchFamily="49" charset="0"/>
              </a:rPr>
              <a:t>b.mass</a:t>
            </a:r>
            <a:r>
              <a:rPr lang="en-US" sz="1600" dirty="0" smtClean="0">
                <a:latin typeface="Consolas" panose="020B0609020204030204" pitchFamily="49" charset="0"/>
              </a:rPr>
              <a:t>/</a:t>
            </a:r>
            <a:r>
              <a:rPr lang="en-US" sz="1600" dirty="0" err="1" smtClean="0">
                <a:latin typeface="Consolas" panose="020B0609020204030204" pitchFamily="49" charset="0"/>
              </a:rPr>
              <a:t>com.mass</a:t>
            </a:r>
            <a:r>
              <a:rPr lang="en-US" sz="1600" dirty="0" smtClean="0">
                <a:latin typeface="Consolas" panose="020B0609020204030204" pitchFamily="49" charset="0"/>
              </a:rPr>
              <a:t>)*</a:t>
            </a:r>
            <a:r>
              <a:rPr lang="en-US" sz="1600" dirty="0" err="1" smtClean="0">
                <a:latin typeface="Consolas" panose="020B0609020204030204" pitchFamily="49" charset="0"/>
              </a:rPr>
              <a:t>b.position</a:t>
            </a:r>
            <a:r>
              <a:rPr lang="en-US" sz="1600" dirty="0" smtClean="0">
                <a:latin typeface="Consolas" panose="020B0609020204030204" pitchFamily="49" charset="0"/>
              </a:rPr>
              <a:t>[k];</a:t>
            </a:r>
          </a:p>
          <a:p>
            <a:pPr marL="800100" lvl="2" indent="0">
              <a:buNone/>
            </a:pPr>
            <a:endParaRPr lang="en-US" sz="1600" dirty="0" smtClean="0">
              <a:latin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com.velocity</a:t>
            </a:r>
            <a:r>
              <a:rPr lang="en-US" sz="1600" dirty="0" smtClean="0">
                <a:latin typeface="Consolas" panose="020B0609020204030204" pitchFamily="49" charset="0"/>
              </a:rPr>
              <a:t>[k</a:t>
            </a:r>
            <a:r>
              <a:rPr lang="en-US" sz="1600" dirty="0">
                <a:latin typeface="Consolas" panose="020B0609020204030204" pitchFamily="49" charset="0"/>
              </a:rPr>
              <a:t>] = (</a:t>
            </a:r>
            <a:r>
              <a:rPr lang="en-US" sz="1600" dirty="0" err="1">
                <a:latin typeface="Consolas" panose="020B0609020204030204" pitchFamily="49" charset="0"/>
              </a:rPr>
              <a:t>a.mass</a:t>
            </a:r>
            <a:r>
              <a:rPr lang="en-US" sz="1600" dirty="0">
                <a:latin typeface="Consolas" panose="020B0609020204030204" pitchFamily="49" charset="0"/>
              </a:rPr>
              <a:t>/</a:t>
            </a:r>
            <a:r>
              <a:rPr lang="en-US" sz="1600" dirty="0" err="1">
                <a:latin typeface="Consolas" panose="020B0609020204030204" pitchFamily="49" charset="0"/>
              </a:rPr>
              <a:t>com.mass</a:t>
            </a:r>
            <a:r>
              <a:rPr lang="en-US" sz="1600" dirty="0">
                <a:latin typeface="Consolas" panose="020B0609020204030204" pitchFamily="49" charset="0"/>
              </a:rPr>
              <a:t>)*</a:t>
            </a:r>
            <a:r>
              <a:rPr lang="en-US" sz="1600" dirty="0" err="1">
                <a:latin typeface="Consolas" panose="020B0609020204030204" pitchFamily="49" charset="0"/>
              </a:rPr>
              <a:t>a.velocity</a:t>
            </a:r>
            <a:r>
              <a:rPr lang="en-US" sz="1600" dirty="0">
                <a:latin typeface="Consolas" panose="020B0609020204030204" pitchFamily="49" charset="0"/>
              </a:rPr>
              <a:t>[k</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a:t>
            </a:r>
            <a:r>
              <a:rPr lang="en-US" sz="1600" dirty="0" err="1" smtClean="0">
                <a:latin typeface="Consolas" panose="020B0609020204030204" pitchFamily="49" charset="0"/>
              </a:rPr>
              <a:t>b.mass</a:t>
            </a:r>
            <a:r>
              <a:rPr lang="en-US" sz="1600" dirty="0" smtClean="0">
                <a:latin typeface="Consolas" panose="020B0609020204030204" pitchFamily="49" charset="0"/>
              </a:rPr>
              <a:t>/</a:t>
            </a:r>
            <a:r>
              <a:rPr lang="en-US" sz="1600" dirty="0" err="1" smtClean="0">
                <a:latin typeface="Consolas" panose="020B0609020204030204" pitchFamily="49" charset="0"/>
              </a:rPr>
              <a:t>com.mass</a:t>
            </a:r>
            <a:r>
              <a:rPr lang="en-US" sz="1600" dirty="0" smtClean="0">
                <a:latin typeface="Consolas" panose="020B0609020204030204" pitchFamily="49" charset="0"/>
              </a:rPr>
              <a:t>)*</a:t>
            </a:r>
            <a:r>
              <a:rPr lang="en-US" sz="1600" dirty="0" err="1" smtClean="0">
                <a:latin typeface="Consolas" panose="020B0609020204030204" pitchFamily="49" charset="0"/>
              </a:rPr>
              <a:t>b.velocity</a:t>
            </a:r>
            <a:r>
              <a:rPr lang="en-US" sz="1600" dirty="0" smtClean="0">
                <a:latin typeface="Consolas" panose="020B0609020204030204" pitchFamily="49" charset="0"/>
              </a:rPr>
              <a:t>[k];</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com;</a:t>
            </a:r>
          </a:p>
          <a:p>
            <a:pPr marL="800100" lvl="2" indent="0">
              <a:buNone/>
            </a:pPr>
            <a:r>
              <a:rPr lang="en-US" sz="1600" dirty="0">
                <a:latin typeface="Consolas" panose="020B0609020204030204" pitchFamily="49" charset="0"/>
              </a:rPr>
              <a:t>}</a:t>
            </a:r>
          </a:p>
          <a:p>
            <a:pPr marL="800100" lvl="2" indent="0">
              <a:buNone/>
            </a:pPr>
            <a:r>
              <a:rPr lang="en-US" sz="1600" dirty="0" smtClean="0">
                <a:latin typeface="Consolas" panose="020B0609020204030204" pitchFamily="49" charset="0"/>
              </a:rPr>
              <a:t> </a:t>
            </a:r>
            <a:endParaRPr lang="en-US" sz="1600" dirty="0">
              <a:latin typeface="Consolas" panose="020B0609020204030204" pitchFamily="49" charset="0"/>
            </a:endParaRPr>
          </a:p>
          <a:p>
            <a:pPr lvl="1"/>
            <a:endParaRPr lang="en-CA" dirty="0"/>
          </a:p>
        </p:txBody>
      </p:sp>
    </p:spTree>
    <p:extLst>
      <p:ext uri="{BB962C8B-B14F-4D97-AF65-F5344CB8AC3E}">
        <p14:creationId xmlns:p14="http://schemas.microsoft.com/office/powerpoint/2010/main" val="3888081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Objects as arguments</a:t>
            </a:r>
            <a:endParaRPr lang="en-CA" dirty="0"/>
          </a:p>
        </p:txBody>
      </p:sp>
      <p:sp>
        <p:nvSpPr>
          <p:cNvPr id="3" name="Content Placeholder 2"/>
          <p:cNvSpPr>
            <a:spLocks noGrp="1"/>
          </p:cNvSpPr>
          <p:nvPr>
            <p:ph idx="1"/>
          </p:nvPr>
        </p:nvSpPr>
        <p:spPr/>
        <p:txBody>
          <a:bodyPr/>
          <a:lstStyle/>
          <a:p>
            <a:r>
              <a:rPr lang="en-CA" dirty="0" smtClean="0"/>
              <a:t>The returned value is copied to </a:t>
            </a:r>
            <a:r>
              <a:rPr lang="en-CA" dirty="0" err="1" smtClean="0">
                <a:latin typeface="Consolas" panose="020B0609020204030204" pitchFamily="49" charset="0"/>
              </a:rPr>
              <a:t>earth_mars</a:t>
            </a:r>
            <a:r>
              <a:rPr lang="en-CA" dirty="0" smtClean="0"/>
              <a:t> and subsequently used</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a:solidFill>
                  <a:srgbClr val="0070C0"/>
                </a:solidFill>
                <a:latin typeface="Consolas" panose="020B0609020204030204" pitchFamily="49" charset="0"/>
              </a:rPr>
              <a:t>Body earth{{149.6e6, 0, 0}, {0, 107.0e3, 0}, 5.972e24};</a:t>
            </a:r>
          </a:p>
          <a:p>
            <a:pPr marL="800100" lvl="2" indent="0">
              <a:buNone/>
            </a:pPr>
            <a:r>
              <a:rPr lang="en-US" sz="1600" dirty="0" smtClean="0">
                <a:latin typeface="Consolas" panose="020B0609020204030204" pitchFamily="49" charset="0"/>
              </a:rPr>
              <a:t>    </a:t>
            </a:r>
            <a:r>
              <a:rPr lang="en-US" sz="1600" dirty="0">
                <a:solidFill>
                  <a:srgbClr val="FF0000"/>
                </a:solidFill>
                <a:latin typeface="Consolas" panose="020B0609020204030204" pitchFamily="49" charset="0"/>
              </a:rPr>
              <a:t>Body  mars{{0, 249.2e6, 0}, { 86.8e3, 0, 0}, 6.39e23};</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Body </a:t>
            </a:r>
            <a:r>
              <a:rPr lang="en-US" sz="1600" dirty="0" err="1" smtClean="0">
                <a:latin typeface="Consolas" panose="020B0609020204030204" pitchFamily="49" charset="0"/>
              </a:rPr>
              <a:t>earth_mars</a:t>
            </a:r>
            <a:r>
              <a:rPr lang="en-US" sz="1600" dirty="0" smtClean="0">
                <a:latin typeface="Consolas" panose="020B0609020204030204" pitchFamily="49" charset="0"/>
              </a:rPr>
              <a:t>{</a:t>
            </a:r>
            <a:r>
              <a:rPr lang="en-US" sz="1600" dirty="0" err="1" smtClean="0">
                <a:latin typeface="Consolas" panose="020B0609020204030204" pitchFamily="49" charset="0"/>
              </a:rPr>
              <a:t>center_of_mass</a:t>
            </a:r>
            <a:r>
              <a:rPr lang="en-US" sz="1600" dirty="0" smtClean="0">
                <a:latin typeface="Consolas" panose="020B0609020204030204" pitchFamily="49" charset="0"/>
              </a:rPr>
              <a:t>( earth, mars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latin typeface="Consolas" panose="020B0609020204030204" pitchFamily="49" charset="0"/>
              </a:rPr>
              <a:t>earth_mars.mass</a:t>
            </a:r>
            <a:r>
              <a:rPr lang="en-US" sz="1600" dirty="0" smtClean="0">
                <a:latin typeface="Consolas" panose="020B0609020204030204" pitchFamily="49" charset="0"/>
              </a:rPr>
              <a:t>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  &lt;&lt; </a:t>
            </a:r>
            <a:r>
              <a:rPr lang="en-US" sz="1600" dirty="0" err="1" smtClean="0">
                <a:latin typeface="Consolas" panose="020B0609020204030204" pitchFamily="49" charset="0"/>
              </a:rPr>
              <a:t>earth_mars.position</a:t>
            </a:r>
            <a:r>
              <a:rPr lang="en-US" sz="1600" dirty="0" smtClean="0">
                <a:latin typeface="Consolas" panose="020B0609020204030204" pitchFamily="49" charset="0"/>
              </a:rPr>
              <a:t>[0]</a:t>
            </a: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&lt;&lt; </a:t>
            </a:r>
            <a:r>
              <a:rPr lang="en-US" sz="1600" dirty="0" smtClean="0">
                <a:latin typeface="Consolas" panose="020B0609020204030204" pitchFamily="49" charset="0"/>
              </a:rPr>
              <a:t>", " </a:t>
            </a:r>
            <a:r>
              <a:rPr lang="en-US" sz="1600" dirty="0">
                <a:latin typeface="Consolas" panose="020B0609020204030204" pitchFamily="49" charset="0"/>
              </a:rPr>
              <a:t>&lt;&lt; </a:t>
            </a:r>
            <a:r>
              <a:rPr lang="en-US" sz="1600" dirty="0" err="1" smtClean="0">
                <a:latin typeface="Consolas" panose="020B0609020204030204" pitchFamily="49" charset="0"/>
              </a:rPr>
              <a:t>earth_mars.position</a:t>
            </a:r>
            <a:r>
              <a:rPr lang="en-US" sz="1600" dirty="0" smtClean="0">
                <a:latin typeface="Consolas" panose="020B0609020204030204" pitchFamily="49" charset="0"/>
              </a:rPr>
              <a:t>[1]</a:t>
            </a: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&lt;&lt; </a:t>
            </a:r>
            <a:r>
              <a:rPr lang="en-US" sz="1600" dirty="0">
                <a:latin typeface="Consolas" panose="020B0609020204030204" pitchFamily="49" charset="0"/>
              </a:rPr>
              <a:t>", " &lt;&lt; </a:t>
            </a:r>
            <a:r>
              <a:rPr lang="en-US" sz="1600" dirty="0" err="1" smtClean="0">
                <a:latin typeface="Consolas" panose="020B0609020204030204" pitchFamily="49" charset="0"/>
              </a:rPr>
              <a:t>earth_mars.position</a:t>
            </a:r>
            <a:r>
              <a:rPr lang="en-US" sz="1600" dirty="0" smtClean="0">
                <a:latin typeface="Consolas" panose="020B0609020204030204" pitchFamily="49" charset="0"/>
              </a:rPr>
              <a:t>[2]</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&lt;&lt; ")"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speed( </a:t>
            </a:r>
            <a:r>
              <a:rPr lang="en-US" sz="1600" dirty="0" err="1" smtClean="0">
                <a:latin typeface="Consolas" panose="020B0609020204030204" pitchFamily="49" charset="0"/>
              </a:rPr>
              <a:t>earth_mars</a:t>
            </a:r>
            <a:r>
              <a:rPr lang="en-US" sz="1600" dirty="0" smtClean="0">
                <a:latin typeface="Consolas" panose="020B0609020204030204" pitchFamily="49" charset="0"/>
              </a:rPr>
              <a:t> )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p>
        </p:txBody>
      </p:sp>
      <p:sp>
        <p:nvSpPr>
          <p:cNvPr id="4" name="Rectangle 3"/>
          <p:cNvSpPr/>
          <p:nvPr/>
        </p:nvSpPr>
        <p:spPr>
          <a:xfrm>
            <a:off x="3707904" y="5589240"/>
            <a:ext cx="4536504" cy="1200329"/>
          </a:xfrm>
          <a:prstGeom prst="rect">
            <a:avLst/>
          </a:prstGeom>
        </p:spPr>
        <p:txBody>
          <a:bodyPr wrap="square">
            <a:spAutoFit/>
          </a:bodyPr>
          <a:lstStyle/>
          <a:p>
            <a:r>
              <a:rPr lang="en-US"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rPr>
              <a:t>   6.611e+24</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(1.3514e+08, 2.40869e+07, 0)</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97021.1</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3304807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three-body problem</a:t>
            </a:r>
          </a:p>
        </p:txBody>
      </p:sp>
      <p:sp>
        <p:nvSpPr>
          <p:cNvPr id="3" name="Content Placeholder 2"/>
          <p:cNvSpPr>
            <a:spLocks noGrp="1"/>
          </p:cNvSpPr>
          <p:nvPr>
            <p:ph idx="1"/>
          </p:nvPr>
        </p:nvSpPr>
        <p:spPr/>
        <p:txBody>
          <a:bodyPr/>
          <a:lstStyle/>
          <a:p>
            <a:r>
              <a:rPr lang="en-CA" dirty="0" smtClean="0"/>
              <a:t>Problem:</a:t>
            </a:r>
          </a:p>
          <a:p>
            <a:pPr lvl="1"/>
            <a:r>
              <a:rPr lang="en-CA" dirty="0" smtClean="0"/>
              <a:t>Every time an object is passed as an argument, there is potentially a significant amount of copying involved</a:t>
            </a:r>
          </a:p>
          <a:p>
            <a:pPr lvl="1"/>
            <a:endParaRPr lang="en-CA" dirty="0"/>
          </a:p>
          <a:p>
            <a:r>
              <a:rPr lang="en-CA" dirty="0" smtClean="0"/>
              <a:t>Solution:</a:t>
            </a:r>
          </a:p>
          <a:p>
            <a:pPr lvl="1"/>
            <a:r>
              <a:rPr lang="en-CA" dirty="0" smtClean="0"/>
              <a:t>Use pass by reference or pass by constant reference </a:t>
            </a:r>
          </a:p>
        </p:txBody>
      </p:sp>
    </p:spTree>
    <p:extLst>
      <p:ext uri="{BB962C8B-B14F-4D97-AF65-F5344CB8AC3E}">
        <p14:creationId xmlns:p14="http://schemas.microsoft.com/office/powerpoint/2010/main" val="689431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values</a:t>
            </a:r>
            <a:endParaRPr lang="en-CA" dirty="0"/>
          </a:p>
        </p:txBody>
      </p:sp>
      <p:sp>
        <p:nvSpPr>
          <p:cNvPr id="3" name="Content Placeholder 2"/>
          <p:cNvSpPr>
            <a:spLocks noGrp="1"/>
          </p:cNvSpPr>
          <p:nvPr>
            <p:ph idx="1"/>
          </p:nvPr>
        </p:nvSpPr>
        <p:spPr/>
        <p:txBody>
          <a:bodyPr/>
          <a:lstStyle/>
          <a:p>
            <a:pPr marL="0" indent="0">
              <a:buNone/>
            </a:pPr>
            <a:r>
              <a:rPr lang="en-US" dirty="0" smtClean="0"/>
              <a:t>For example:</a:t>
            </a:r>
            <a:endParaRPr lang="en-CA" dirty="0" smtClean="0"/>
          </a:p>
          <a:p>
            <a:pPr marL="800100" lvl="2" indent="0">
              <a:buNone/>
            </a:pPr>
            <a:r>
              <a:rPr lang="en-US" sz="1600" dirty="0" smtClean="0">
                <a:latin typeface="Consolas" panose="020B0609020204030204" pitchFamily="49" charset="0"/>
              </a:rPr>
              <a:t>Body </a:t>
            </a:r>
            <a:r>
              <a:rPr lang="en-US" sz="1600" dirty="0" err="1" smtClean="0">
                <a:latin typeface="Consolas" panose="020B0609020204030204" pitchFamily="49" charset="0"/>
              </a:rPr>
              <a:t>center_of_mass</a:t>
            </a:r>
            <a:r>
              <a:rPr lang="en-US" sz="1600" dirty="0" smtClean="0">
                <a:latin typeface="Consolas" panose="020B0609020204030204" pitchFamily="49" charset="0"/>
              </a:rPr>
              <a:t>( </a:t>
            </a:r>
            <a:r>
              <a:rPr lang="en-US" sz="1600" dirty="0">
                <a:latin typeface="Consolas" panose="020B0609020204030204" pitchFamily="49" charset="0"/>
              </a:rPr>
              <a:t>Body </a:t>
            </a:r>
            <a:r>
              <a:rPr lang="en-US" sz="1600" b="1" dirty="0" err="1" smtClean="0">
                <a:solidFill>
                  <a:srgbClr val="FF4747"/>
                </a:solidFill>
                <a:latin typeface="Consolas" panose="020B0609020204030204" pitchFamily="49" charset="0"/>
              </a:rPr>
              <a:t>const</a:t>
            </a:r>
            <a:r>
              <a:rPr lang="en-US" sz="1600" b="1" dirty="0" smtClean="0">
                <a:solidFill>
                  <a:srgbClr val="FF4747"/>
                </a:solidFill>
                <a:latin typeface="Consolas" panose="020B0609020204030204" pitchFamily="49" charset="0"/>
              </a:rPr>
              <a:t> &amp;</a:t>
            </a:r>
            <a:r>
              <a:rPr lang="en-US" sz="1600" dirty="0" smtClean="0">
                <a:latin typeface="Consolas" panose="020B0609020204030204" pitchFamily="49" charset="0"/>
              </a:rPr>
              <a:t>a, Body </a:t>
            </a:r>
            <a:r>
              <a:rPr lang="en-US" sz="1600" b="1" dirty="0" err="1">
                <a:solidFill>
                  <a:srgbClr val="FF4747"/>
                </a:solidFill>
                <a:latin typeface="Consolas" panose="020B0609020204030204" pitchFamily="49" charset="0"/>
              </a:rPr>
              <a:t>const</a:t>
            </a:r>
            <a:r>
              <a:rPr lang="en-US" sz="1600" b="1" dirty="0">
                <a:solidFill>
                  <a:srgbClr val="FF4747"/>
                </a:solidFill>
                <a:latin typeface="Consolas" panose="020B0609020204030204" pitchFamily="49" charset="0"/>
              </a:rPr>
              <a:t> </a:t>
            </a:r>
            <a:r>
              <a:rPr lang="en-US" sz="1600" b="1" dirty="0" smtClean="0">
                <a:solidFill>
                  <a:srgbClr val="FF4747"/>
                </a:solidFill>
                <a:latin typeface="Consolas" panose="020B0609020204030204" pitchFamily="49" charset="0"/>
              </a:rPr>
              <a:t>&amp;</a:t>
            </a:r>
            <a:r>
              <a:rPr lang="en-US" sz="1600" dirty="0" smtClean="0">
                <a:latin typeface="Consolas" panose="020B0609020204030204" pitchFamily="49" charset="0"/>
              </a:rPr>
              <a:t>b </a:t>
            </a:r>
            <a:r>
              <a:rPr lang="en-US" sz="1600" dirty="0">
                <a:latin typeface="Consolas" panose="020B0609020204030204" pitchFamily="49" charset="0"/>
              </a:rPr>
              <a:t>);</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Body </a:t>
            </a:r>
            <a:r>
              <a:rPr lang="en-US" sz="1600" dirty="0" err="1">
                <a:latin typeface="Consolas" panose="020B0609020204030204" pitchFamily="49" charset="0"/>
              </a:rPr>
              <a:t>center_of_mass</a:t>
            </a:r>
            <a:r>
              <a:rPr lang="en-US" sz="1600" dirty="0">
                <a:latin typeface="Consolas" panose="020B0609020204030204" pitchFamily="49" charset="0"/>
              </a:rPr>
              <a:t>( Body </a:t>
            </a:r>
            <a:r>
              <a:rPr lang="en-US" sz="1600" b="1" dirty="0" err="1">
                <a:solidFill>
                  <a:srgbClr val="FF4747"/>
                </a:solidFill>
                <a:latin typeface="Consolas" panose="020B0609020204030204" pitchFamily="49" charset="0"/>
              </a:rPr>
              <a:t>const</a:t>
            </a:r>
            <a:r>
              <a:rPr lang="en-US" sz="1600" b="1" dirty="0">
                <a:solidFill>
                  <a:srgbClr val="FF4747"/>
                </a:solidFill>
                <a:latin typeface="Consolas" panose="020B0609020204030204" pitchFamily="49" charset="0"/>
              </a:rPr>
              <a:t> </a:t>
            </a:r>
            <a:r>
              <a:rPr lang="en-US" sz="1600" b="1" dirty="0" smtClean="0">
                <a:solidFill>
                  <a:srgbClr val="FF4747"/>
                </a:solidFill>
                <a:latin typeface="Consolas" panose="020B0609020204030204" pitchFamily="49" charset="0"/>
              </a:rPr>
              <a:t>&amp;</a:t>
            </a:r>
            <a:r>
              <a:rPr lang="en-US" sz="1600" dirty="0" smtClean="0">
                <a:latin typeface="Consolas" panose="020B0609020204030204" pitchFamily="49" charset="0"/>
              </a:rPr>
              <a:t>a</a:t>
            </a:r>
            <a:r>
              <a:rPr lang="en-US" sz="1600" dirty="0">
                <a:latin typeface="Consolas" panose="020B0609020204030204" pitchFamily="49" charset="0"/>
              </a:rPr>
              <a:t>, Body </a:t>
            </a:r>
            <a:r>
              <a:rPr lang="en-US" sz="1600" b="1" dirty="0" err="1">
                <a:solidFill>
                  <a:srgbClr val="FF4747"/>
                </a:solidFill>
                <a:latin typeface="Consolas" panose="020B0609020204030204" pitchFamily="49" charset="0"/>
              </a:rPr>
              <a:t>const</a:t>
            </a:r>
            <a:r>
              <a:rPr lang="en-US" sz="1600" b="1" dirty="0">
                <a:solidFill>
                  <a:srgbClr val="FF4747"/>
                </a:solidFill>
                <a:latin typeface="Consolas" panose="020B0609020204030204" pitchFamily="49" charset="0"/>
              </a:rPr>
              <a:t> </a:t>
            </a:r>
            <a:r>
              <a:rPr lang="en-US" sz="1600" b="1" dirty="0" smtClean="0">
                <a:solidFill>
                  <a:srgbClr val="FF4747"/>
                </a:solidFill>
                <a:latin typeface="Consolas" panose="020B0609020204030204" pitchFamily="49" charset="0"/>
              </a:rPr>
              <a:t>&amp;</a:t>
            </a:r>
            <a:r>
              <a:rPr lang="en-US" sz="1600" dirty="0" smtClean="0">
                <a:latin typeface="Consolas" panose="020B0609020204030204" pitchFamily="49" charset="0"/>
              </a:rPr>
              <a:t>b ) {</a:t>
            </a: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Body com{{0,0,0}, {0,0,0}, </a:t>
            </a:r>
            <a:r>
              <a:rPr lang="en-US" sz="1600" b="1" dirty="0" err="1">
                <a:solidFill>
                  <a:srgbClr val="FF4747"/>
                </a:solidFill>
                <a:latin typeface="Consolas" panose="020B0609020204030204" pitchFamily="49" charset="0"/>
              </a:rPr>
              <a:t>a</a:t>
            </a:r>
            <a:r>
              <a:rPr lang="en-US" sz="1600" dirty="0" err="1">
                <a:latin typeface="Consolas" panose="020B0609020204030204" pitchFamily="49" charset="0"/>
              </a:rPr>
              <a:t>.mass</a:t>
            </a:r>
            <a:r>
              <a:rPr lang="en-US" sz="1600" dirty="0">
                <a:latin typeface="Consolas" panose="020B0609020204030204" pitchFamily="49" charset="0"/>
              </a:rPr>
              <a:t> + </a:t>
            </a:r>
            <a:r>
              <a:rPr lang="en-US" sz="1600" b="1" dirty="0" err="1">
                <a:solidFill>
                  <a:srgbClr val="FF4747"/>
                </a:solidFill>
                <a:latin typeface="Consolas" panose="020B0609020204030204" pitchFamily="49" charset="0"/>
              </a:rPr>
              <a:t>b</a:t>
            </a:r>
            <a:r>
              <a:rPr lang="en-US" sz="1600" dirty="0" err="1">
                <a:latin typeface="Consolas" panose="020B0609020204030204" pitchFamily="49" charset="0"/>
              </a:rPr>
              <a:t>.mass</a:t>
            </a:r>
            <a:r>
              <a:rPr lang="en-US" sz="1600" dirty="0" smtClean="0">
                <a:latin typeface="Consolas" panose="020B0609020204030204" pitchFamily="49" charset="0"/>
              </a:rPr>
              <a:t>};</a:t>
            </a:r>
          </a:p>
          <a:p>
            <a:pPr marL="800100" lvl="2" indent="0">
              <a:buNone/>
            </a:pPr>
            <a:endParaRPr lang="en-US" sz="1600" dirty="0" smtClean="0">
              <a:latin typeface="Consolas" panose="020B0609020204030204" pitchFamily="49" charset="0"/>
            </a:endParaRPr>
          </a:p>
          <a:p>
            <a:pPr marL="800100" lvl="2" indent="0">
              <a:buNone/>
            </a:pPr>
            <a:r>
              <a:rPr lang="en-US" sz="1600" dirty="0" smtClean="0">
                <a:latin typeface="Consolas" panose="020B0609020204030204" pitchFamily="49" charset="0"/>
              </a:rPr>
              <a:t>    for (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size_k</a:t>
            </a:r>
            <a:r>
              <a:rPr lang="en-US" sz="1600" dirty="0" smtClean="0">
                <a:latin typeface="Consolas" panose="020B0609020204030204" pitchFamily="49" charset="0"/>
              </a:rPr>
              <a:t>{0}; k &lt; 3; ++k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com.position</a:t>
            </a:r>
            <a:r>
              <a:rPr lang="en-US" sz="1600" dirty="0" smtClean="0">
                <a:latin typeface="Consolas" panose="020B0609020204030204" pitchFamily="49" charset="0"/>
              </a:rPr>
              <a:t>[k] = (</a:t>
            </a:r>
            <a:r>
              <a:rPr lang="en-US" sz="1600" b="1" dirty="0" err="1" smtClean="0">
                <a:solidFill>
                  <a:srgbClr val="FF4747"/>
                </a:solidFill>
                <a:latin typeface="Consolas" panose="020B0609020204030204" pitchFamily="49" charset="0"/>
              </a:rPr>
              <a:t>a</a:t>
            </a:r>
            <a:r>
              <a:rPr lang="en-US" sz="1600" dirty="0" err="1" smtClean="0">
                <a:latin typeface="Consolas" panose="020B0609020204030204" pitchFamily="49" charset="0"/>
              </a:rPr>
              <a:t>.mass</a:t>
            </a:r>
            <a:r>
              <a:rPr lang="en-US" sz="1600" dirty="0" smtClean="0">
                <a:latin typeface="Consolas" panose="020B0609020204030204" pitchFamily="49" charset="0"/>
              </a:rPr>
              <a:t>/</a:t>
            </a:r>
            <a:r>
              <a:rPr lang="en-US" sz="1600" dirty="0" err="1" smtClean="0">
                <a:latin typeface="Consolas" panose="020B0609020204030204" pitchFamily="49" charset="0"/>
              </a:rPr>
              <a:t>com.mass</a:t>
            </a:r>
            <a:r>
              <a:rPr lang="en-US" sz="1600" dirty="0" smtClean="0">
                <a:latin typeface="Consolas" panose="020B0609020204030204" pitchFamily="49" charset="0"/>
              </a:rPr>
              <a:t>)*</a:t>
            </a:r>
            <a:r>
              <a:rPr lang="en-US" sz="1600" b="1" dirty="0" err="1" smtClean="0">
                <a:solidFill>
                  <a:srgbClr val="FF4747"/>
                </a:solidFill>
                <a:latin typeface="Consolas" panose="020B0609020204030204" pitchFamily="49" charset="0"/>
              </a:rPr>
              <a:t>a</a:t>
            </a:r>
            <a:r>
              <a:rPr lang="en-US" sz="1600" dirty="0" err="1" smtClean="0">
                <a:latin typeface="Consolas" panose="020B0609020204030204" pitchFamily="49" charset="0"/>
              </a:rPr>
              <a:t>.position</a:t>
            </a:r>
            <a:r>
              <a:rPr lang="en-US" sz="1600" dirty="0" smtClean="0">
                <a:latin typeface="Consolas" panose="020B0609020204030204" pitchFamily="49" charset="0"/>
              </a:rPr>
              <a:t>[k]</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a:t>
            </a:r>
            <a:r>
              <a:rPr lang="en-US" sz="1600" b="1" dirty="0" err="1" smtClean="0">
                <a:solidFill>
                  <a:srgbClr val="FF4747"/>
                </a:solidFill>
                <a:latin typeface="Consolas" panose="020B0609020204030204" pitchFamily="49" charset="0"/>
              </a:rPr>
              <a:t>b</a:t>
            </a:r>
            <a:r>
              <a:rPr lang="en-US" sz="1600" dirty="0" err="1" smtClean="0">
                <a:latin typeface="Consolas" panose="020B0609020204030204" pitchFamily="49" charset="0"/>
              </a:rPr>
              <a:t>.mass</a:t>
            </a:r>
            <a:r>
              <a:rPr lang="en-US" sz="1600" dirty="0" smtClean="0">
                <a:latin typeface="Consolas" panose="020B0609020204030204" pitchFamily="49" charset="0"/>
              </a:rPr>
              <a:t>/</a:t>
            </a:r>
            <a:r>
              <a:rPr lang="en-US" sz="1600" dirty="0" err="1" smtClean="0">
                <a:latin typeface="Consolas" panose="020B0609020204030204" pitchFamily="49" charset="0"/>
              </a:rPr>
              <a:t>com.mass</a:t>
            </a:r>
            <a:r>
              <a:rPr lang="en-US" sz="1600" dirty="0" smtClean="0">
                <a:latin typeface="Consolas" panose="020B0609020204030204" pitchFamily="49" charset="0"/>
              </a:rPr>
              <a:t>)*</a:t>
            </a:r>
            <a:r>
              <a:rPr lang="en-US" sz="1600" b="1" dirty="0" err="1" smtClean="0">
                <a:solidFill>
                  <a:srgbClr val="FF4747"/>
                </a:solidFill>
                <a:latin typeface="Consolas" panose="020B0609020204030204" pitchFamily="49" charset="0"/>
              </a:rPr>
              <a:t>b</a:t>
            </a:r>
            <a:r>
              <a:rPr lang="en-US" sz="1600" dirty="0" err="1" smtClean="0">
                <a:latin typeface="Consolas" panose="020B0609020204030204" pitchFamily="49" charset="0"/>
              </a:rPr>
              <a:t>.position</a:t>
            </a:r>
            <a:r>
              <a:rPr lang="en-US" sz="1600" dirty="0" smtClean="0">
                <a:latin typeface="Consolas" panose="020B0609020204030204" pitchFamily="49" charset="0"/>
              </a:rPr>
              <a:t>[k];</a:t>
            </a:r>
          </a:p>
          <a:p>
            <a:pPr marL="800100" lvl="2" indent="0">
              <a:buNone/>
            </a:pPr>
            <a:endParaRPr lang="en-US" sz="1600" dirty="0" smtClean="0">
              <a:latin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com.velocity</a:t>
            </a:r>
            <a:r>
              <a:rPr lang="en-US" sz="1600" dirty="0" smtClean="0">
                <a:latin typeface="Consolas" panose="020B0609020204030204" pitchFamily="49" charset="0"/>
              </a:rPr>
              <a:t>[k</a:t>
            </a:r>
            <a:r>
              <a:rPr lang="en-US" sz="1600" dirty="0">
                <a:latin typeface="Consolas" panose="020B0609020204030204" pitchFamily="49" charset="0"/>
              </a:rPr>
              <a:t>] = </a:t>
            </a:r>
            <a:r>
              <a:rPr lang="en-US" sz="1600" dirty="0" smtClean="0">
                <a:latin typeface="Consolas" panose="020B0609020204030204" pitchFamily="49" charset="0"/>
              </a:rPr>
              <a:t>(</a:t>
            </a:r>
            <a:r>
              <a:rPr lang="en-US" sz="1600" b="1" dirty="0" err="1">
                <a:solidFill>
                  <a:srgbClr val="FF4747"/>
                </a:solidFill>
                <a:latin typeface="Consolas" panose="020B0609020204030204" pitchFamily="49" charset="0"/>
              </a:rPr>
              <a:t>a</a:t>
            </a:r>
            <a:r>
              <a:rPr lang="en-US" sz="1600" dirty="0" err="1" smtClean="0">
                <a:latin typeface="Consolas" panose="020B0609020204030204" pitchFamily="49" charset="0"/>
              </a:rPr>
              <a:t>.mass</a:t>
            </a:r>
            <a:r>
              <a:rPr lang="en-US" sz="1600" dirty="0" smtClean="0">
                <a:latin typeface="Consolas" panose="020B0609020204030204" pitchFamily="49" charset="0"/>
              </a:rPr>
              <a:t>/</a:t>
            </a:r>
            <a:r>
              <a:rPr lang="en-US" sz="1600" dirty="0" err="1" smtClean="0">
                <a:latin typeface="Consolas" panose="020B0609020204030204" pitchFamily="49" charset="0"/>
              </a:rPr>
              <a:t>com.mass</a:t>
            </a:r>
            <a:r>
              <a:rPr lang="en-US" sz="1600" dirty="0">
                <a:latin typeface="Consolas" panose="020B0609020204030204" pitchFamily="49" charset="0"/>
              </a:rPr>
              <a:t>)*</a:t>
            </a:r>
            <a:r>
              <a:rPr lang="en-US" sz="1600" b="1" dirty="0" err="1">
                <a:solidFill>
                  <a:srgbClr val="FF4747"/>
                </a:solidFill>
                <a:latin typeface="Consolas" panose="020B0609020204030204" pitchFamily="49" charset="0"/>
              </a:rPr>
              <a:t>a</a:t>
            </a:r>
            <a:r>
              <a:rPr lang="en-US" sz="1600" dirty="0" err="1">
                <a:latin typeface="Consolas" panose="020B0609020204030204" pitchFamily="49" charset="0"/>
              </a:rPr>
              <a:t>.velocity</a:t>
            </a:r>
            <a:r>
              <a:rPr lang="en-US" sz="1600" dirty="0">
                <a:latin typeface="Consolas" panose="020B0609020204030204" pitchFamily="49" charset="0"/>
              </a:rPr>
              <a:t>[k</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a:t>
            </a:r>
            <a:r>
              <a:rPr lang="en-US" sz="1600" b="1" dirty="0" err="1" smtClean="0">
                <a:solidFill>
                  <a:srgbClr val="FF4747"/>
                </a:solidFill>
                <a:latin typeface="Consolas" panose="020B0609020204030204" pitchFamily="49" charset="0"/>
              </a:rPr>
              <a:t>b</a:t>
            </a:r>
            <a:r>
              <a:rPr lang="en-US" sz="1600" dirty="0" err="1" smtClean="0">
                <a:latin typeface="Consolas" panose="020B0609020204030204" pitchFamily="49" charset="0"/>
              </a:rPr>
              <a:t>.mass</a:t>
            </a:r>
            <a:r>
              <a:rPr lang="en-US" sz="1600" dirty="0" smtClean="0">
                <a:latin typeface="Consolas" panose="020B0609020204030204" pitchFamily="49" charset="0"/>
              </a:rPr>
              <a:t>/</a:t>
            </a:r>
            <a:r>
              <a:rPr lang="en-US" sz="1600" dirty="0" err="1" smtClean="0">
                <a:latin typeface="Consolas" panose="020B0609020204030204" pitchFamily="49" charset="0"/>
              </a:rPr>
              <a:t>com.mass</a:t>
            </a:r>
            <a:r>
              <a:rPr lang="en-US" sz="1600" dirty="0" smtClean="0">
                <a:latin typeface="Consolas" panose="020B0609020204030204" pitchFamily="49" charset="0"/>
              </a:rPr>
              <a:t>)*</a:t>
            </a:r>
            <a:r>
              <a:rPr lang="en-US" sz="1600" b="1" dirty="0" err="1" smtClean="0">
                <a:solidFill>
                  <a:srgbClr val="FF4747"/>
                </a:solidFill>
                <a:latin typeface="Consolas" panose="020B0609020204030204" pitchFamily="49" charset="0"/>
              </a:rPr>
              <a:t>b</a:t>
            </a:r>
            <a:r>
              <a:rPr lang="en-US" sz="1600" dirty="0" err="1" smtClean="0">
                <a:latin typeface="Consolas" panose="020B0609020204030204" pitchFamily="49" charset="0"/>
              </a:rPr>
              <a:t>.velocity</a:t>
            </a:r>
            <a:r>
              <a:rPr lang="en-US" sz="1600" dirty="0" smtClean="0">
                <a:latin typeface="Consolas" panose="020B0609020204030204" pitchFamily="49" charset="0"/>
              </a:rPr>
              <a:t>[k];</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a:t>
            </a:r>
            <a:r>
              <a:rPr lang="en-US" sz="1600" dirty="0" smtClean="0">
                <a:solidFill>
                  <a:srgbClr val="0070C0"/>
                </a:solidFill>
                <a:latin typeface="Consolas" panose="020B0609020204030204" pitchFamily="49" charset="0"/>
              </a:rPr>
              <a:t>com</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a:t>
            </a:r>
          </a:p>
          <a:p>
            <a:pPr marL="800100" lvl="2" indent="0">
              <a:buNone/>
            </a:pPr>
            <a:r>
              <a:rPr lang="en-US" sz="1600" dirty="0" smtClean="0">
                <a:latin typeface="Consolas" panose="020B0609020204030204" pitchFamily="49" charset="0"/>
              </a:rPr>
              <a:t> </a:t>
            </a:r>
            <a:endParaRPr lang="en-US" sz="1600" dirty="0">
              <a:latin typeface="Consolas" panose="020B0609020204030204" pitchFamily="49" charset="0"/>
            </a:endParaRPr>
          </a:p>
          <a:p>
            <a:pPr lvl="1"/>
            <a:endParaRPr lang="en-CA" dirty="0"/>
          </a:p>
        </p:txBody>
      </p:sp>
      <p:cxnSp>
        <p:nvCxnSpPr>
          <p:cNvPr id="5" name="Straight Arrow Connector 4"/>
          <p:cNvCxnSpPr/>
          <p:nvPr/>
        </p:nvCxnSpPr>
        <p:spPr>
          <a:xfrm flipH="1" flipV="1">
            <a:off x="4572001" y="4340143"/>
            <a:ext cx="1296145" cy="11396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5868146" y="3200451"/>
            <a:ext cx="792086" cy="22793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04048" y="5479832"/>
            <a:ext cx="3960439" cy="646331"/>
          </a:xfrm>
          <a:prstGeom prst="rect">
            <a:avLst/>
          </a:prstGeom>
          <a:noFill/>
        </p:spPr>
        <p:txBody>
          <a:bodyPr wrap="square" rtlCol="0">
            <a:spAutoFit/>
          </a:bodyPr>
          <a:lstStyle/>
          <a:p>
            <a:r>
              <a:rPr lang="en-US" dirty="0" smtClean="0">
                <a:solidFill>
                  <a:srgbClr val="FF4747"/>
                </a:solidFill>
                <a:latin typeface="Georgia" panose="02040502050405020303" pitchFamily="18" charset="0"/>
              </a:rPr>
              <a:t>These refer to the actual arguments</a:t>
            </a:r>
          </a:p>
          <a:p>
            <a:r>
              <a:rPr lang="en-US" dirty="0" smtClean="0">
                <a:solidFill>
                  <a:srgbClr val="FF4747"/>
                </a:solidFill>
                <a:latin typeface="Georgia" panose="02040502050405020303" pitchFamily="18" charset="0"/>
              </a:rPr>
              <a:t>  </a:t>
            </a:r>
            <a:r>
              <a:rPr lang="en-US" b="1" dirty="0" smtClean="0">
                <a:solidFill>
                  <a:srgbClr val="FF4747"/>
                </a:solidFill>
                <a:latin typeface="Georgia" panose="02040502050405020303" pitchFamily="18" charset="0"/>
              </a:rPr>
              <a:t>–</a:t>
            </a:r>
            <a:r>
              <a:rPr lang="en-US" dirty="0" smtClean="0">
                <a:solidFill>
                  <a:srgbClr val="FF4747"/>
                </a:solidFill>
                <a:latin typeface="Georgia" panose="02040502050405020303" pitchFamily="18" charset="0"/>
              </a:rPr>
              <a:t> no copies are made</a:t>
            </a:r>
            <a:endParaRPr lang="en-CA" dirty="0">
              <a:solidFill>
                <a:srgbClr val="FF4747"/>
              </a:solidFill>
              <a:latin typeface="Georgia" panose="02040502050405020303" pitchFamily="18" charset="0"/>
            </a:endParaRPr>
          </a:p>
        </p:txBody>
      </p:sp>
      <p:sp>
        <p:nvSpPr>
          <p:cNvPr id="20" name="TextBox 19"/>
          <p:cNvSpPr txBox="1"/>
          <p:nvPr/>
        </p:nvSpPr>
        <p:spPr>
          <a:xfrm>
            <a:off x="1979712" y="6126163"/>
            <a:ext cx="4389343" cy="369332"/>
          </a:xfrm>
          <a:prstGeom prst="rect">
            <a:avLst/>
          </a:prstGeom>
          <a:noFill/>
        </p:spPr>
        <p:txBody>
          <a:bodyPr wrap="none" rtlCol="0">
            <a:spAutoFit/>
          </a:bodyPr>
          <a:lstStyle/>
          <a:p>
            <a:r>
              <a:rPr lang="en-US" dirty="0" smtClean="0">
                <a:solidFill>
                  <a:srgbClr val="0070C0"/>
                </a:solidFill>
                <a:latin typeface="Georgia" panose="02040502050405020303" pitchFamily="18" charset="0"/>
              </a:rPr>
              <a:t>The return value is still returned by value</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93401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cs typeface="Consolas" panose="020B0609020204030204" pitchFamily="49" charset="0"/>
              </a:rPr>
              <a:t>3-dimensional vectors</a:t>
            </a:r>
            <a:endParaRPr lang="en-CA" dirty="0"/>
          </a:p>
        </p:txBody>
      </p:sp>
      <p:sp>
        <p:nvSpPr>
          <p:cNvPr id="3" name="Content Placeholder 2"/>
          <p:cNvSpPr>
            <a:spLocks noGrp="1"/>
          </p:cNvSpPr>
          <p:nvPr>
            <p:ph idx="1"/>
          </p:nvPr>
        </p:nvSpPr>
        <p:spPr/>
        <p:txBody>
          <a:bodyPr/>
          <a:lstStyle/>
          <a:p>
            <a:r>
              <a:rPr lang="en-CA" dirty="0" smtClean="0"/>
              <a:t>We can create a class for 3-dimensional vectors:</a:t>
            </a: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class Vector_3d;</a:t>
            </a: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class Vector_3d{</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public:</a:t>
            </a:r>
          </a:p>
          <a:p>
            <a:pPr marL="857250" lvl="2" indent="0">
              <a:buNone/>
            </a:pPr>
            <a:r>
              <a:rPr lang="en-CA" dirty="0" smtClean="0">
                <a:latin typeface="Consolas" panose="020B0609020204030204" pitchFamily="49" charset="0"/>
                <a:cs typeface="Consolas" panose="020B0609020204030204" pitchFamily="49" charset="0"/>
              </a:rPr>
              <a:t>        double x;</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y;</a:t>
            </a:r>
          </a:p>
          <a:p>
            <a:pPr marL="857250" lvl="2" indent="0">
              <a:buNone/>
            </a:pPr>
            <a:r>
              <a:rPr lang="en-CA" dirty="0" smtClean="0">
                <a:latin typeface="Consolas" panose="020B0609020204030204" pitchFamily="49" charset="0"/>
                <a:cs typeface="Consolas" panose="020B0609020204030204" pitchFamily="49" charset="0"/>
              </a:rPr>
              <a:t>        double z;</a:t>
            </a: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35188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cs typeface="Consolas" panose="020B0609020204030204" pitchFamily="49" charset="0"/>
              </a:rPr>
              <a:t>Classes within classes</a:t>
            </a:r>
            <a:endParaRPr lang="en-CA" dirty="0"/>
          </a:p>
        </p:txBody>
      </p:sp>
      <p:sp>
        <p:nvSpPr>
          <p:cNvPr id="3" name="Content Placeholder 2"/>
          <p:cNvSpPr>
            <a:spLocks noGrp="1"/>
          </p:cNvSpPr>
          <p:nvPr>
            <p:ph idx="1"/>
          </p:nvPr>
        </p:nvSpPr>
        <p:spPr/>
        <p:txBody>
          <a:bodyPr/>
          <a:lstStyle/>
          <a:p>
            <a:r>
              <a:rPr lang="en-CA" dirty="0" smtClean="0"/>
              <a:t>We could even use this class inside our other class:</a:t>
            </a:r>
          </a:p>
          <a:p>
            <a:pPr marL="800100" lvl="2" indent="0">
              <a:buNone/>
            </a:pPr>
            <a:r>
              <a:rPr lang="en-US" dirty="0">
                <a:latin typeface="Consolas" panose="020B0609020204030204" pitchFamily="49" charset="0"/>
              </a:rPr>
              <a:t>// Class declaration</a:t>
            </a:r>
          </a:p>
          <a:p>
            <a:pPr marL="800100" lvl="2" indent="0">
              <a:buNone/>
            </a:pPr>
            <a:r>
              <a:rPr lang="en-US" dirty="0">
                <a:latin typeface="Consolas" panose="020B0609020204030204" pitchFamily="49" charset="0"/>
              </a:rPr>
              <a:t>class Body;</a:t>
            </a:r>
          </a:p>
          <a:p>
            <a:pPr marL="800100" lvl="2" indent="0">
              <a:buNone/>
            </a:pPr>
            <a:endParaRPr lang="en-US" dirty="0">
              <a:latin typeface="Consolas" panose="020B0609020204030204" pitchFamily="49" charset="0"/>
            </a:endParaRPr>
          </a:p>
          <a:p>
            <a:pPr marL="800100" lvl="2" indent="0">
              <a:buNone/>
            </a:pPr>
            <a:r>
              <a:rPr lang="en-US" dirty="0">
                <a:latin typeface="Consolas" panose="020B0609020204030204" pitchFamily="49" charset="0"/>
              </a:rPr>
              <a:t>// Class definition</a:t>
            </a:r>
          </a:p>
          <a:p>
            <a:pPr marL="800100" lvl="2" indent="0">
              <a:buNone/>
            </a:pPr>
            <a:r>
              <a:rPr lang="en-US" dirty="0">
                <a:latin typeface="Consolas" panose="020B0609020204030204" pitchFamily="49" charset="0"/>
              </a:rPr>
              <a:t>class Body {</a:t>
            </a:r>
          </a:p>
          <a:p>
            <a:pPr marL="800100" lvl="2" indent="0">
              <a:buNone/>
            </a:pPr>
            <a:r>
              <a:rPr lang="en-US" dirty="0">
                <a:latin typeface="Consolas" panose="020B0609020204030204" pitchFamily="49" charset="0"/>
              </a:rPr>
              <a:t>    public:</a:t>
            </a:r>
          </a:p>
          <a:p>
            <a:pPr marL="800100" lvl="2" indent="0">
              <a:buNone/>
            </a:pPr>
            <a:r>
              <a:rPr lang="en-US" dirty="0">
                <a:latin typeface="Consolas" panose="020B0609020204030204" pitchFamily="49" charset="0"/>
              </a:rPr>
              <a:t>        // Member variables</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Vector_3d position;   </a:t>
            </a:r>
            <a:r>
              <a:rPr lang="en-US" dirty="0">
                <a:latin typeface="Consolas" panose="020B0609020204030204" pitchFamily="49" charset="0"/>
              </a:rPr>
              <a:t>// km</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Vector_3d velocity;   </a:t>
            </a:r>
            <a:r>
              <a:rPr lang="en-US" dirty="0">
                <a:latin typeface="Consolas" panose="020B0609020204030204" pitchFamily="49" charset="0"/>
              </a:rPr>
              <a:t>// km/h</a:t>
            </a:r>
          </a:p>
          <a:p>
            <a:pPr marL="800100" lvl="2" indent="0">
              <a:buNone/>
            </a:pPr>
            <a:r>
              <a:rPr lang="en-US" dirty="0">
                <a:latin typeface="Consolas" panose="020B0609020204030204" pitchFamily="49" charset="0"/>
              </a:rPr>
              <a:t>        double mass;          // kg</a:t>
            </a:r>
          </a:p>
          <a:p>
            <a:pPr marL="800100" lvl="2" indent="0">
              <a:buNone/>
            </a:pPr>
            <a:r>
              <a:rPr lang="en-US" dirty="0">
                <a:latin typeface="Consolas" panose="020B0609020204030204" pitchFamily="49" charset="0"/>
              </a:rPr>
              <a:t>};</a:t>
            </a:r>
          </a:p>
          <a:p>
            <a:pPr marL="0" indent="0">
              <a:buNone/>
            </a:pPr>
            <a:endParaRPr lang="en-CA" dirty="0"/>
          </a:p>
        </p:txBody>
      </p:sp>
    </p:spTree>
    <p:extLst>
      <p:ext uri="{BB962C8B-B14F-4D97-AF65-F5344CB8AC3E}">
        <p14:creationId xmlns:p14="http://schemas.microsoft.com/office/powerpoint/2010/main" val="3298421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cs typeface="Consolas" panose="020B0609020204030204" pitchFamily="49" charset="0"/>
              </a:rPr>
              <a:t>Classes within classes</a:t>
            </a:r>
            <a:endParaRPr lang="en-CA" dirty="0"/>
          </a:p>
        </p:txBody>
      </p:sp>
      <p:sp>
        <p:nvSpPr>
          <p:cNvPr id="3" name="Content Placeholder 2"/>
          <p:cNvSpPr>
            <a:spLocks noGrp="1"/>
          </p:cNvSpPr>
          <p:nvPr>
            <p:ph idx="1"/>
          </p:nvPr>
        </p:nvSpPr>
        <p:spPr/>
        <p:txBody>
          <a:bodyPr/>
          <a:lstStyle/>
          <a:p>
            <a:r>
              <a:rPr lang="en-CA" dirty="0" smtClean="0"/>
              <a:t>Our initialization still functions as expected:</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Body earth{</a:t>
            </a:r>
            <a:r>
              <a:rPr lang="en-US" sz="1600" dirty="0">
                <a:solidFill>
                  <a:srgbClr val="FF0000"/>
                </a:solidFill>
                <a:latin typeface="Consolas" panose="020B0609020204030204" pitchFamily="49" charset="0"/>
              </a:rPr>
              <a:t>{149.6e6, 0, 0}</a:t>
            </a:r>
            <a:r>
              <a:rPr lang="en-US" sz="1600" dirty="0">
                <a:latin typeface="Consolas" panose="020B0609020204030204" pitchFamily="49" charset="0"/>
              </a:rPr>
              <a:t>, </a:t>
            </a:r>
            <a:r>
              <a:rPr lang="en-US" sz="1600" dirty="0">
                <a:solidFill>
                  <a:srgbClr val="0070C0"/>
                </a:solidFill>
                <a:latin typeface="Consolas" panose="020B0609020204030204" pitchFamily="49" charset="0"/>
              </a:rPr>
              <a:t>{0, 107.0e3, 0}</a:t>
            </a:r>
            <a:r>
              <a:rPr lang="en-US" sz="1600" dirty="0">
                <a:latin typeface="Consolas" panose="020B0609020204030204" pitchFamily="49" charset="0"/>
              </a:rPr>
              <a:t>, 5.972e24};</a:t>
            </a:r>
          </a:p>
          <a:p>
            <a:pPr marL="800100" lvl="2" indent="0">
              <a:buNone/>
            </a:pPr>
            <a:r>
              <a:rPr lang="en-US" sz="1600" dirty="0">
                <a:latin typeface="Consolas" panose="020B0609020204030204" pitchFamily="49" charset="0"/>
              </a:rPr>
              <a:t>    Body  mars{</a:t>
            </a:r>
            <a:r>
              <a:rPr lang="en-US" sz="1600" dirty="0">
                <a:solidFill>
                  <a:srgbClr val="FF0000"/>
                </a:solidFill>
                <a:latin typeface="Consolas" panose="020B0609020204030204" pitchFamily="49" charset="0"/>
              </a:rPr>
              <a:t>{0, 249.2e6, 0}</a:t>
            </a:r>
            <a:r>
              <a:rPr lang="en-US" sz="1600" dirty="0">
                <a:latin typeface="Consolas" panose="020B0609020204030204" pitchFamily="49" charset="0"/>
              </a:rPr>
              <a:t>, </a:t>
            </a:r>
            <a:r>
              <a:rPr lang="en-US" sz="1600" dirty="0">
                <a:solidFill>
                  <a:srgbClr val="0070C0"/>
                </a:solidFill>
                <a:latin typeface="Consolas" panose="020B0609020204030204" pitchFamily="49" charset="0"/>
              </a:rPr>
              <a:t>{ 86.8e3, 0, 0}</a:t>
            </a:r>
            <a:r>
              <a:rPr lang="en-US" sz="1600" dirty="0">
                <a:latin typeface="Consolas" panose="020B0609020204030204" pitchFamily="49" charset="0"/>
              </a:rPr>
              <a:t>, 6.39e23</a:t>
            </a: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0;</a:t>
            </a:r>
          </a:p>
          <a:p>
            <a:pPr marL="800100" lvl="2" indent="0">
              <a:buNone/>
            </a:pPr>
            <a:r>
              <a:rPr lang="en-US" sz="1600" dirty="0">
                <a:latin typeface="Consolas" panose="020B0609020204030204" pitchFamily="49" charset="0"/>
              </a:rPr>
              <a:t>}</a:t>
            </a:r>
          </a:p>
        </p:txBody>
      </p:sp>
      <p:cxnSp>
        <p:nvCxnSpPr>
          <p:cNvPr id="5" name="Straight Arrow Connector 4"/>
          <p:cNvCxnSpPr>
            <a:stCxn id="7" idx="0"/>
          </p:cNvCxnSpPr>
          <p:nvPr/>
        </p:nvCxnSpPr>
        <p:spPr>
          <a:xfrm flipV="1">
            <a:off x="2276439" y="2883433"/>
            <a:ext cx="1287449" cy="11216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11560" y="4005064"/>
            <a:ext cx="3329758" cy="1015663"/>
          </a:xfrm>
          <a:prstGeom prst="rect">
            <a:avLst/>
          </a:prstGeom>
        </p:spPr>
        <p:txBody>
          <a:bodyPr wrap="none">
            <a:spAutoFit/>
          </a:bodyPr>
          <a:lstStyle/>
          <a:p>
            <a:r>
              <a:rPr lang="en-CA" sz="2000" dirty="0" smtClean="0">
                <a:solidFill>
                  <a:prstClr val="black"/>
                </a:solidFill>
                <a:latin typeface="Georgia" panose="02040502050405020303" pitchFamily="18" charset="0"/>
                <a:cs typeface="Arial" pitchFamily="34" charset="0"/>
              </a:rPr>
              <a:t>These initialize the member</a:t>
            </a:r>
            <a:br>
              <a:rPr lang="en-CA" sz="2000" dirty="0" smtClean="0">
                <a:solidFill>
                  <a:prstClr val="black"/>
                </a:solidFill>
                <a:latin typeface="Georgia" panose="02040502050405020303" pitchFamily="18" charset="0"/>
                <a:cs typeface="Arial" pitchFamily="34" charset="0"/>
              </a:rPr>
            </a:br>
            <a:r>
              <a:rPr lang="en-CA" sz="2000" dirty="0" smtClean="0">
                <a:solidFill>
                  <a:prstClr val="black"/>
                </a:solidFill>
                <a:latin typeface="Georgia" panose="02040502050405020303" pitchFamily="18" charset="0"/>
                <a:cs typeface="Arial" pitchFamily="34" charset="0"/>
              </a:rPr>
              <a:t>variables </a:t>
            </a:r>
            <a:r>
              <a:rPr lang="en-CA" sz="2000" dirty="0" smtClean="0">
                <a:solidFill>
                  <a:prstClr val="black"/>
                </a:solidFill>
                <a:latin typeface="Consolas" panose="020B0609020204030204" pitchFamily="49" charset="0"/>
                <a:cs typeface="Arial" pitchFamily="34" charset="0"/>
              </a:rPr>
              <a:t>x</a:t>
            </a:r>
            <a:r>
              <a:rPr lang="en-CA" sz="2000" dirty="0" smtClean="0">
                <a:solidFill>
                  <a:prstClr val="black"/>
                </a:solidFill>
                <a:latin typeface="Georgia" panose="02040502050405020303" pitchFamily="18" charset="0"/>
                <a:cs typeface="Arial" pitchFamily="34" charset="0"/>
              </a:rPr>
              <a:t>, </a:t>
            </a:r>
            <a:r>
              <a:rPr lang="en-CA" sz="2000" dirty="0" smtClean="0">
                <a:solidFill>
                  <a:prstClr val="black"/>
                </a:solidFill>
                <a:latin typeface="Consolas" panose="020B0609020204030204" pitchFamily="49" charset="0"/>
                <a:cs typeface="Arial" pitchFamily="34" charset="0"/>
              </a:rPr>
              <a:t>y</a:t>
            </a:r>
            <a:r>
              <a:rPr lang="en-CA" sz="2000" dirty="0" smtClean="0">
                <a:solidFill>
                  <a:prstClr val="black"/>
                </a:solidFill>
                <a:latin typeface="Georgia" panose="02040502050405020303" pitchFamily="18" charset="0"/>
                <a:cs typeface="Arial" pitchFamily="34" charset="0"/>
              </a:rPr>
              <a:t> and </a:t>
            </a:r>
            <a:r>
              <a:rPr lang="en-CA" sz="2000" dirty="0" smtClean="0">
                <a:solidFill>
                  <a:prstClr val="black"/>
                </a:solidFill>
                <a:latin typeface="Consolas" panose="020B0609020204030204" pitchFamily="49" charset="0"/>
                <a:cs typeface="Arial" pitchFamily="34" charset="0"/>
              </a:rPr>
              <a:t>z</a:t>
            </a:r>
            <a:r>
              <a:rPr lang="en-CA" sz="2000" dirty="0" smtClean="0">
                <a:solidFill>
                  <a:prstClr val="black"/>
                </a:solidFill>
                <a:latin typeface="Georgia" panose="02040502050405020303" pitchFamily="18" charset="0"/>
                <a:cs typeface="Arial" pitchFamily="34" charset="0"/>
              </a:rPr>
              <a:t> of the</a:t>
            </a:r>
            <a:br>
              <a:rPr lang="en-CA" sz="2000" dirty="0" smtClean="0">
                <a:solidFill>
                  <a:prstClr val="black"/>
                </a:solidFill>
                <a:latin typeface="Georgia" panose="02040502050405020303" pitchFamily="18" charset="0"/>
                <a:cs typeface="Arial" pitchFamily="34" charset="0"/>
              </a:rPr>
            </a:br>
            <a:r>
              <a:rPr lang="en-CA" sz="2000" dirty="0" smtClean="0">
                <a:solidFill>
                  <a:prstClr val="black"/>
                </a:solidFill>
                <a:latin typeface="Georgia" panose="02040502050405020303" pitchFamily="18" charset="0"/>
                <a:cs typeface="Arial" pitchFamily="34" charset="0"/>
              </a:rPr>
              <a:t>member variable </a:t>
            </a:r>
            <a:r>
              <a:rPr lang="en-CA" sz="2000" dirty="0" smtClean="0">
                <a:solidFill>
                  <a:srgbClr val="FF0000"/>
                </a:solidFill>
                <a:latin typeface="Consolas" panose="020B0609020204030204" pitchFamily="49" charset="0"/>
                <a:cs typeface="Arial" pitchFamily="34" charset="0"/>
              </a:rPr>
              <a:t>position</a:t>
            </a:r>
            <a:endParaRPr lang="en-CA" dirty="0">
              <a:solidFill>
                <a:srgbClr val="FF0000"/>
              </a:solidFill>
              <a:latin typeface="Consolas" panose="020B0609020204030204" pitchFamily="49" charset="0"/>
            </a:endParaRPr>
          </a:p>
        </p:txBody>
      </p:sp>
      <p:sp>
        <p:nvSpPr>
          <p:cNvPr id="11" name="Rectangle 10"/>
          <p:cNvSpPr/>
          <p:nvPr/>
        </p:nvSpPr>
        <p:spPr>
          <a:xfrm>
            <a:off x="4099226" y="4293096"/>
            <a:ext cx="3329758" cy="1015663"/>
          </a:xfrm>
          <a:prstGeom prst="rect">
            <a:avLst/>
          </a:prstGeom>
        </p:spPr>
        <p:txBody>
          <a:bodyPr wrap="none">
            <a:spAutoFit/>
          </a:bodyPr>
          <a:lstStyle/>
          <a:p>
            <a:r>
              <a:rPr lang="en-CA" sz="2000" dirty="0" smtClean="0">
                <a:solidFill>
                  <a:prstClr val="black"/>
                </a:solidFill>
                <a:latin typeface="Georgia" panose="02040502050405020303" pitchFamily="18" charset="0"/>
                <a:cs typeface="Arial" pitchFamily="34" charset="0"/>
              </a:rPr>
              <a:t>These initialize the member</a:t>
            </a:r>
            <a:br>
              <a:rPr lang="en-CA" sz="2000" dirty="0" smtClean="0">
                <a:solidFill>
                  <a:prstClr val="black"/>
                </a:solidFill>
                <a:latin typeface="Georgia" panose="02040502050405020303" pitchFamily="18" charset="0"/>
                <a:cs typeface="Arial" pitchFamily="34" charset="0"/>
              </a:rPr>
            </a:br>
            <a:r>
              <a:rPr lang="en-CA" sz="2000" dirty="0" smtClean="0">
                <a:solidFill>
                  <a:prstClr val="black"/>
                </a:solidFill>
                <a:latin typeface="Georgia" panose="02040502050405020303" pitchFamily="18" charset="0"/>
                <a:cs typeface="Arial" pitchFamily="34" charset="0"/>
              </a:rPr>
              <a:t>variables </a:t>
            </a:r>
            <a:r>
              <a:rPr lang="en-CA" sz="2000" dirty="0" smtClean="0">
                <a:solidFill>
                  <a:prstClr val="black"/>
                </a:solidFill>
                <a:latin typeface="Consolas" panose="020B0609020204030204" pitchFamily="49" charset="0"/>
                <a:cs typeface="Arial" pitchFamily="34" charset="0"/>
              </a:rPr>
              <a:t>x</a:t>
            </a:r>
            <a:r>
              <a:rPr lang="en-CA" sz="2000" dirty="0" smtClean="0">
                <a:solidFill>
                  <a:prstClr val="black"/>
                </a:solidFill>
                <a:latin typeface="Georgia" panose="02040502050405020303" pitchFamily="18" charset="0"/>
                <a:cs typeface="Arial" pitchFamily="34" charset="0"/>
              </a:rPr>
              <a:t>, </a:t>
            </a:r>
            <a:r>
              <a:rPr lang="en-CA" sz="2000" dirty="0" smtClean="0">
                <a:solidFill>
                  <a:prstClr val="black"/>
                </a:solidFill>
                <a:latin typeface="Consolas" panose="020B0609020204030204" pitchFamily="49" charset="0"/>
                <a:cs typeface="Arial" pitchFamily="34" charset="0"/>
              </a:rPr>
              <a:t>y</a:t>
            </a:r>
            <a:r>
              <a:rPr lang="en-CA" sz="2000" dirty="0" smtClean="0">
                <a:solidFill>
                  <a:prstClr val="black"/>
                </a:solidFill>
                <a:latin typeface="Georgia" panose="02040502050405020303" pitchFamily="18" charset="0"/>
                <a:cs typeface="Arial" pitchFamily="34" charset="0"/>
              </a:rPr>
              <a:t> and </a:t>
            </a:r>
            <a:r>
              <a:rPr lang="en-CA" sz="2000" dirty="0" smtClean="0">
                <a:solidFill>
                  <a:prstClr val="black"/>
                </a:solidFill>
                <a:latin typeface="Consolas" panose="020B0609020204030204" pitchFamily="49" charset="0"/>
                <a:cs typeface="Arial" pitchFamily="34" charset="0"/>
              </a:rPr>
              <a:t>z</a:t>
            </a:r>
            <a:r>
              <a:rPr lang="en-CA" sz="2000" dirty="0" smtClean="0">
                <a:solidFill>
                  <a:prstClr val="black"/>
                </a:solidFill>
                <a:latin typeface="Georgia" panose="02040502050405020303" pitchFamily="18" charset="0"/>
                <a:cs typeface="Arial" pitchFamily="34" charset="0"/>
              </a:rPr>
              <a:t> of the</a:t>
            </a:r>
            <a:br>
              <a:rPr lang="en-CA" sz="2000" dirty="0" smtClean="0">
                <a:solidFill>
                  <a:prstClr val="black"/>
                </a:solidFill>
                <a:latin typeface="Georgia" panose="02040502050405020303" pitchFamily="18" charset="0"/>
                <a:cs typeface="Arial" pitchFamily="34" charset="0"/>
              </a:rPr>
            </a:br>
            <a:r>
              <a:rPr lang="en-CA" sz="2000" dirty="0" smtClean="0">
                <a:solidFill>
                  <a:prstClr val="black"/>
                </a:solidFill>
                <a:latin typeface="Georgia" panose="02040502050405020303" pitchFamily="18" charset="0"/>
                <a:cs typeface="Arial" pitchFamily="34" charset="0"/>
              </a:rPr>
              <a:t>member variable </a:t>
            </a:r>
            <a:r>
              <a:rPr lang="en-CA" sz="2000" dirty="0" smtClean="0">
                <a:solidFill>
                  <a:srgbClr val="0070C0"/>
                </a:solidFill>
                <a:latin typeface="Consolas" panose="020B0609020204030204" pitchFamily="49" charset="0"/>
                <a:cs typeface="Arial" pitchFamily="34" charset="0"/>
              </a:rPr>
              <a:t>velocity</a:t>
            </a:r>
            <a:endParaRPr lang="en-CA" dirty="0">
              <a:solidFill>
                <a:srgbClr val="0070C0"/>
              </a:solidFill>
              <a:latin typeface="Consolas" panose="020B0609020204030204" pitchFamily="49" charset="0"/>
            </a:endParaRPr>
          </a:p>
        </p:txBody>
      </p:sp>
      <p:cxnSp>
        <p:nvCxnSpPr>
          <p:cNvPr id="12" name="Straight Arrow Connector 11"/>
          <p:cNvCxnSpPr>
            <a:stCxn id="11" idx="0"/>
          </p:cNvCxnSpPr>
          <p:nvPr/>
        </p:nvCxnSpPr>
        <p:spPr>
          <a:xfrm flipV="1">
            <a:off x="5764105" y="2883433"/>
            <a:ext cx="104039" cy="14096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75656" y="5248999"/>
            <a:ext cx="4572000" cy="1384995"/>
          </a:xfrm>
          <a:prstGeom prst="rect">
            <a:avLst/>
          </a:prstGeom>
        </p:spPr>
        <p:txBody>
          <a:bodyPr>
            <a:spAutoFit/>
          </a:bodyPr>
          <a:lstStyle/>
          <a:p>
            <a:pPr indent="-114300"/>
            <a:r>
              <a:rPr lang="en-US" sz="1200" dirty="0">
                <a:latin typeface="Consolas" panose="020B0609020204030204" pitchFamily="49" charset="0"/>
              </a:rPr>
              <a:t>class Body {</a:t>
            </a:r>
          </a:p>
          <a:p>
            <a:pPr indent="-114300"/>
            <a:r>
              <a:rPr lang="en-US" sz="1200" dirty="0">
                <a:latin typeface="Consolas" panose="020B0609020204030204" pitchFamily="49" charset="0"/>
              </a:rPr>
              <a:t>    public:</a:t>
            </a:r>
          </a:p>
          <a:p>
            <a:pPr indent="-114300"/>
            <a:r>
              <a:rPr lang="en-US" sz="1200" dirty="0">
                <a:latin typeface="Consolas" panose="020B0609020204030204" pitchFamily="49" charset="0"/>
              </a:rPr>
              <a:t>        // Member variables</a:t>
            </a:r>
          </a:p>
          <a:p>
            <a:pPr indent="-114300"/>
            <a:r>
              <a:rPr lang="en-US" sz="1200" dirty="0">
                <a:latin typeface="Consolas" panose="020B0609020204030204" pitchFamily="49" charset="0"/>
              </a:rPr>
              <a:t>        Vector_3d </a:t>
            </a:r>
            <a:r>
              <a:rPr lang="en-US" sz="1200" dirty="0">
                <a:solidFill>
                  <a:srgbClr val="FF0000"/>
                </a:solidFill>
                <a:latin typeface="Consolas" panose="020B0609020204030204" pitchFamily="49" charset="0"/>
              </a:rPr>
              <a:t>position</a:t>
            </a:r>
            <a:r>
              <a:rPr lang="en-US" sz="1200" dirty="0">
                <a:latin typeface="Consolas" panose="020B0609020204030204" pitchFamily="49" charset="0"/>
              </a:rPr>
              <a:t>;   // km</a:t>
            </a:r>
          </a:p>
          <a:p>
            <a:pPr indent="-114300"/>
            <a:r>
              <a:rPr lang="en-US" sz="1200" dirty="0">
                <a:latin typeface="Consolas" panose="020B0609020204030204" pitchFamily="49" charset="0"/>
              </a:rPr>
              <a:t>        Vector_3d </a:t>
            </a:r>
            <a:r>
              <a:rPr lang="en-US" sz="1200" dirty="0">
                <a:solidFill>
                  <a:srgbClr val="0070C0"/>
                </a:solidFill>
                <a:latin typeface="Consolas" panose="020B0609020204030204" pitchFamily="49" charset="0"/>
              </a:rPr>
              <a:t>velocity</a:t>
            </a:r>
            <a:r>
              <a:rPr lang="en-US" sz="1200" dirty="0">
                <a:latin typeface="Consolas" panose="020B0609020204030204" pitchFamily="49" charset="0"/>
              </a:rPr>
              <a:t>;   // km/h</a:t>
            </a:r>
          </a:p>
          <a:p>
            <a:pPr indent="-114300"/>
            <a:r>
              <a:rPr lang="en-US" sz="1200" dirty="0">
                <a:latin typeface="Consolas" panose="020B0609020204030204" pitchFamily="49" charset="0"/>
              </a:rPr>
              <a:t>        double mass;          // kg</a:t>
            </a:r>
          </a:p>
          <a:p>
            <a:pPr indent="-114300"/>
            <a:r>
              <a:rPr lang="en-US" sz="1200" dirty="0">
                <a:latin typeface="Consolas" panose="020B0609020204030204" pitchFamily="49" charset="0"/>
              </a:rPr>
              <a:t>};</a:t>
            </a:r>
            <a:endParaRPr lang="en-CA" sz="1200" dirty="0"/>
          </a:p>
        </p:txBody>
      </p:sp>
    </p:spTree>
    <p:extLst>
      <p:ext uri="{BB962C8B-B14F-4D97-AF65-F5344CB8AC3E}">
        <p14:creationId xmlns:p14="http://schemas.microsoft.com/office/powerpoint/2010/main" val="2612776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cs typeface="Consolas" panose="020B0609020204030204" pitchFamily="49" charset="0"/>
              </a:rPr>
              <a:t>Classes within classes</a:t>
            </a:r>
            <a:endParaRPr lang="en-CA" dirty="0"/>
          </a:p>
        </p:txBody>
      </p:sp>
      <p:sp>
        <p:nvSpPr>
          <p:cNvPr id="3" name="Content Placeholder 2"/>
          <p:cNvSpPr>
            <a:spLocks noGrp="1"/>
          </p:cNvSpPr>
          <p:nvPr>
            <p:ph idx="1"/>
          </p:nvPr>
        </p:nvSpPr>
        <p:spPr/>
        <p:txBody>
          <a:bodyPr/>
          <a:lstStyle/>
          <a:p>
            <a:r>
              <a:rPr lang="en-CA" dirty="0" smtClean="0"/>
              <a:t>Some of the functions we wrote would change:</a:t>
            </a:r>
          </a:p>
          <a:p>
            <a:pPr marL="800100" lvl="2" indent="-114300" algn="l" eaLnBrk="1" hangingPunct="1">
              <a:spcBef>
                <a:spcPct val="0"/>
              </a:spcBef>
              <a:buNone/>
            </a:pPr>
            <a:r>
              <a:rPr lang="en-US" dirty="0" smtClean="0">
                <a:solidFill>
                  <a:prstClr val="black"/>
                </a:solidFill>
                <a:latin typeface="Consolas" panose="020B0609020204030204" pitchFamily="49" charset="0"/>
                <a:cs typeface="Arial" charset="0"/>
              </a:rPr>
              <a:t>double speed( Body </a:t>
            </a:r>
            <a:r>
              <a:rPr lang="en-US" dirty="0" err="1" smtClean="0">
                <a:solidFill>
                  <a:prstClr val="black"/>
                </a:solidFill>
                <a:latin typeface="Consolas" panose="020B0609020204030204" pitchFamily="49" charset="0"/>
                <a:cs typeface="Arial" charset="0"/>
              </a:rPr>
              <a:t>const</a:t>
            </a:r>
            <a:r>
              <a:rPr lang="en-US" dirty="0" smtClean="0">
                <a:solidFill>
                  <a:prstClr val="black"/>
                </a:solidFill>
                <a:latin typeface="Consolas" panose="020B0609020204030204" pitchFamily="49" charset="0"/>
                <a:cs typeface="Arial" charset="0"/>
              </a:rPr>
              <a:t> &amp;a );</a:t>
            </a:r>
          </a:p>
          <a:p>
            <a:pPr marL="800100" lvl="2" indent="-114300" algn="l" eaLnBrk="1" hangingPunct="1">
              <a:spcBef>
                <a:spcPct val="0"/>
              </a:spcBef>
              <a:buNone/>
            </a:pPr>
            <a:endParaRPr lang="en-US" dirty="0" smtClean="0">
              <a:solidFill>
                <a:prstClr val="black"/>
              </a:solidFill>
              <a:latin typeface="Consolas" panose="020B0609020204030204" pitchFamily="49" charset="0"/>
              <a:cs typeface="Arial" charset="0"/>
            </a:endParaRPr>
          </a:p>
          <a:p>
            <a:pPr marL="800100" lvl="2" indent="-114300" algn="l" eaLnBrk="1" hangingPunct="1">
              <a:spcBef>
                <a:spcPct val="0"/>
              </a:spcBef>
              <a:buNone/>
            </a:pPr>
            <a:r>
              <a:rPr lang="en-US" dirty="0" smtClean="0">
                <a:solidFill>
                  <a:prstClr val="black"/>
                </a:solidFill>
                <a:latin typeface="Consolas" panose="020B0609020204030204" pitchFamily="49" charset="0"/>
                <a:cs typeface="Arial" charset="0"/>
              </a:rPr>
              <a:t>double </a:t>
            </a:r>
            <a:r>
              <a:rPr lang="en-US" dirty="0">
                <a:solidFill>
                  <a:prstClr val="black"/>
                </a:solidFill>
                <a:latin typeface="Consolas" panose="020B0609020204030204" pitchFamily="49" charset="0"/>
                <a:cs typeface="Arial" charset="0"/>
              </a:rPr>
              <a:t>speed( Body </a:t>
            </a:r>
            <a:r>
              <a:rPr lang="en-US" dirty="0" err="1" smtClean="0">
                <a:solidFill>
                  <a:prstClr val="black"/>
                </a:solidFill>
                <a:latin typeface="Consolas" panose="020B0609020204030204" pitchFamily="49" charset="0"/>
                <a:cs typeface="Arial" charset="0"/>
              </a:rPr>
              <a:t>const</a:t>
            </a:r>
            <a:r>
              <a:rPr lang="en-US" dirty="0" smtClean="0">
                <a:solidFill>
                  <a:prstClr val="black"/>
                </a:solidFill>
                <a:latin typeface="Consolas" panose="020B0609020204030204" pitchFamily="49" charset="0"/>
                <a:cs typeface="Arial" charset="0"/>
              </a:rPr>
              <a:t> &amp;a </a:t>
            </a:r>
            <a:r>
              <a:rPr lang="en-US" dirty="0">
                <a:solidFill>
                  <a:prstClr val="black"/>
                </a:solidFill>
                <a:latin typeface="Consolas" panose="020B0609020204030204" pitchFamily="49" charset="0"/>
                <a:cs typeface="Arial" charset="0"/>
              </a:rPr>
              <a:t>) {</a:t>
            </a:r>
          </a:p>
          <a:p>
            <a:pPr marL="800100" lvl="2" indent="-114300" algn="l" eaLnBrk="1" hangingPunct="1">
              <a:spcBef>
                <a:spcPct val="0"/>
              </a:spcBef>
              <a:buNone/>
            </a:pPr>
            <a:r>
              <a:rPr lang="en-US" dirty="0">
                <a:solidFill>
                  <a:prstClr val="black"/>
                </a:solidFill>
                <a:latin typeface="Consolas" panose="020B0609020204030204" pitchFamily="49" charset="0"/>
                <a:cs typeface="Arial" charset="0"/>
              </a:rPr>
              <a:t>    return </a:t>
            </a:r>
            <a:r>
              <a:rPr lang="en-US" dirty="0" err="1">
                <a:solidFill>
                  <a:prstClr val="black"/>
                </a:solidFill>
                <a:latin typeface="Consolas" panose="020B0609020204030204" pitchFamily="49" charset="0"/>
                <a:cs typeface="Arial" charset="0"/>
              </a:rPr>
              <a:t>std</a:t>
            </a:r>
            <a:r>
              <a:rPr lang="en-US" dirty="0">
                <a:solidFill>
                  <a:prstClr val="black"/>
                </a:solidFill>
                <a:latin typeface="Consolas" panose="020B0609020204030204" pitchFamily="49" charset="0"/>
                <a:cs typeface="Arial" charset="0"/>
              </a:rPr>
              <a:t>::</a:t>
            </a:r>
            <a:r>
              <a:rPr lang="en-US" dirty="0" err="1">
                <a:solidFill>
                  <a:prstClr val="black"/>
                </a:solidFill>
                <a:latin typeface="Consolas" panose="020B0609020204030204" pitchFamily="49" charset="0"/>
                <a:cs typeface="Arial" charset="0"/>
              </a:rPr>
              <a:t>sqrt</a:t>
            </a:r>
            <a:r>
              <a:rPr lang="en-US" dirty="0">
                <a:solidFill>
                  <a:prstClr val="black"/>
                </a:solidFill>
                <a:latin typeface="Consolas" panose="020B0609020204030204" pitchFamily="49" charset="0"/>
                <a:cs typeface="Arial" charset="0"/>
              </a:rPr>
              <a:t>( </a:t>
            </a:r>
            <a:r>
              <a:rPr lang="en-US" dirty="0" err="1" smtClean="0">
                <a:solidFill>
                  <a:prstClr val="black"/>
                </a:solidFill>
                <a:latin typeface="Consolas" panose="020B0609020204030204" pitchFamily="49" charset="0"/>
                <a:cs typeface="Arial" charset="0"/>
              </a:rPr>
              <a:t>a.velocity.x</a:t>
            </a:r>
            <a:r>
              <a:rPr lang="en-US" dirty="0" smtClean="0">
                <a:solidFill>
                  <a:prstClr val="black"/>
                </a:solidFill>
                <a:latin typeface="Consolas" panose="020B0609020204030204" pitchFamily="49" charset="0"/>
                <a:cs typeface="Arial" charset="0"/>
              </a:rPr>
              <a:t>*</a:t>
            </a:r>
            <a:r>
              <a:rPr lang="en-US" dirty="0" err="1" smtClean="0">
                <a:solidFill>
                  <a:prstClr val="black"/>
                </a:solidFill>
                <a:latin typeface="Consolas" panose="020B0609020204030204" pitchFamily="49" charset="0"/>
                <a:cs typeface="Arial" charset="0"/>
              </a:rPr>
              <a:t>a.velocity</a:t>
            </a:r>
            <a:r>
              <a:rPr lang="en-US" dirty="0" err="1">
                <a:solidFill>
                  <a:prstClr val="black"/>
                </a:solidFill>
                <a:latin typeface="Consolas" panose="020B0609020204030204" pitchFamily="49" charset="0"/>
                <a:cs typeface="Arial" charset="0"/>
              </a:rPr>
              <a:t>.x</a:t>
            </a:r>
            <a:endParaRPr lang="en-US" dirty="0">
              <a:solidFill>
                <a:prstClr val="black"/>
              </a:solidFill>
              <a:latin typeface="Consolas" panose="020B0609020204030204" pitchFamily="49" charset="0"/>
              <a:cs typeface="Arial" charset="0"/>
            </a:endParaRPr>
          </a:p>
          <a:p>
            <a:pPr marL="800100" lvl="2" indent="-114300" algn="l" eaLnBrk="1" hangingPunct="1">
              <a:spcBef>
                <a:spcPct val="0"/>
              </a:spcBef>
              <a:buNone/>
            </a:pPr>
            <a:r>
              <a:rPr lang="en-US" dirty="0">
                <a:solidFill>
                  <a:prstClr val="black"/>
                </a:solidFill>
                <a:latin typeface="Consolas" panose="020B0609020204030204" pitchFamily="49" charset="0"/>
                <a:cs typeface="Arial" charset="0"/>
              </a:rPr>
              <a:t>                    + </a:t>
            </a:r>
            <a:r>
              <a:rPr lang="en-US" dirty="0" err="1" smtClean="0">
                <a:solidFill>
                  <a:prstClr val="black"/>
                </a:solidFill>
                <a:latin typeface="Consolas" panose="020B0609020204030204" pitchFamily="49" charset="0"/>
                <a:cs typeface="Arial" charset="0"/>
              </a:rPr>
              <a:t>a.velocity.y</a:t>
            </a:r>
            <a:r>
              <a:rPr lang="en-US" dirty="0" smtClean="0">
                <a:solidFill>
                  <a:prstClr val="black"/>
                </a:solidFill>
                <a:latin typeface="Consolas" panose="020B0609020204030204" pitchFamily="49" charset="0"/>
                <a:cs typeface="Arial" charset="0"/>
              </a:rPr>
              <a:t>*</a:t>
            </a:r>
            <a:r>
              <a:rPr lang="en-US" dirty="0" err="1" smtClean="0">
                <a:solidFill>
                  <a:prstClr val="black"/>
                </a:solidFill>
                <a:latin typeface="Consolas" panose="020B0609020204030204" pitchFamily="49" charset="0"/>
                <a:cs typeface="Arial" charset="0"/>
              </a:rPr>
              <a:t>a.velocity.y</a:t>
            </a:r>
            <a:endParaRPr lang="en-US" dirty="0">
              <a:solidFill>
                <a:prstClr val="black"/>
              </a:solidFill>
              <a:latin typeface="Consolas" panose="020B0609020204030204" pitchFamily="49" charset="0"/>
              <a:cs typeface="Arial" charset="0"/>
            </a:endParaRPr>
          </a:p>
          <a:p>
            <a:pPr marL="800100" lvl="2" indent="-114300" algn="l" eaLnBrk="1" hangingPunct="1">
              <a:spcBef>
                <a:spcPct val="0"/>
              </a:spcBef>
              <a:buNone/>
            </a:pPr>
            <a:r>
              <a:rPr lang="en-US" dirty="0">
                <a:solidFill>
                  <a:prstClr val="black"/>
                </a:solidFill>
                <a:latin typeface="Consolas" panose="020B0609020204030204" pitchFamily="49" charset="0"/>
                <a:cs typeface="Arial" charset="0"/>
              </a:rPr>
              <a:t>                    + </a:t>
            </a:r>
            <a:r>
              <a:rPr lang="en-US" dirty="0" err="1" smtClean="0">
                <a:solidFill>
                  <a:prstClr val="black"/>
                </a:solidFill>
                <a:latin typeface="Consolas" panose="020B0609020204030204" pitchFamily="49" charset="0"/>
                <a:cs typeface="Arial" charset="0"/>
              </a:rPr>
              <a:t>a.velocity.z</a:t>
            </a:r>
            <a:r>
              <a:rPr lang="en-US" dirty="0" smtClean="0">
                <a:solidFill>
                  <a:prstClr val="black"/>
                </a:solidFill>
                <a:latin typeface="Consolas" panose="020B0609020204030204" pitchFamily="49" charset="0"/>
                <a:cs typeface="Arial" charset="0"/>
              </a:rPr>
              <a:t>*</a:t>
            </a:r>
            <a:r>
              <a:rPr lang="en-US" dirty="0" err="1" smtClean="0">
                <a:solidFill>
                  <a:prstClr val="black"/>
                </a:solidFill>
                <a:latin typeface="Consolas" panose="020B0609020204030204" pitchFamily="49" charset="0"/>
                <a:cs typeface="Arial" charset="0"/>
              </a:rPr>
              <a:t>a.velocity.z</a:t>
            </a:r>
            <a:r>
              <a:rPr lang="en-US" dirty="0" smtClean="0">
                <a:solidFill>
                  <a:prstClr val="black"/>
                </a:solidFill>
                <a:latin typeface="Consolas" panose="020B0609020204030204" pitchFamily="49" charset="0"/>
                <a:cs typeface="Arial" charset="0"/>
              </a:rPr>
              <a:t> </a:t>
            </a:r>
            <a:r>
              <a:rPr lang="en-US" dirty="0">
                <a:solidFill>
                  <a:prstClr val="black"/>
                </a:solidFill>
                <a:latin typeface="Consolas" panose="020B0609020204030204" pitchFamily="49" charset="0"/>
                <a:cs typeface="Arial" charset="0"/>
              </a:rPr>
              <a:t>);</a:t>
            </a:r>
          </a:p>
          <a:p>
            <a:pPr marL="800100" lvl="2" indent="-114300" algn="l" eaLnBrk="1" hangingPunct="1">
              <a:spcBef>
                <a:spcPct val="0"/>
              </a:spcBef>
              <a:buNone/>
            </a:pPr>
            <a:r>
              <a:rPr lang="en-US" dirty="0" smtClean="0">
                <a:solidFill>
                  <a:prstClr val="black"/>
                </a:solidFill>
                <a:latin typeface="Consolas" panose="020B0609020204030204" pitchFamily="49" charset="0"/>
                <a:cs typeface="Arial" charset="0"/>
              </a:rPr>
              <a:t>}</a:t>
            </a:r>
          </a:p>
          <a:p>
            <a:pPr marL="800100" lvl="2" indent="-114300" algn="l" eaLnBrk="1" hangingPunct="1">
              <a:spcBef>
                <a:spcPct val="0"/>
              </a:spcBef>
              <a:buNone/>
            </a:pPr>
            <a:endParaRPr lang="en-US" sz="2000" dirty="0">
              <a:solidFill>
                <a:prstClr val="black"/>
              </a:solidFill>
              <a:latin typeface="Consolas" panose="020B0609020204030204" pitchFamily="49" charset="0"/>
              <a:cs typeface="Arial" charset="0"/>
            </a:endParaRPr>
          </a:p>
          <a:p>
            <a:r>
              <a:rPr lang="en-CA" dirty="0" smtClean="0">
                <a:solidFill>
                  <a:prstClr val="black"/>
                </a:solidFill>
              </a:rPr>
              <a:t>The code </a:t>
            </a:r>
            <a:r>
              <a:rPr lang="en-US" dirty="0" err="1" smtClean="0">
                <a:solidFill>
                  <a:prstClr val="black"/>
                </a:solidFill>
                <a:latin typeface="Consolas" panose="020B0609020204030204" pitchFamily="49" charset="0"/>
              </a:rPr>
              <a:t>a.velocity.x</a:t>
            </a:r>
            <a:r>
              <a:rPr lang="en-CA" dirty="0" smtClean="0">
                <a:solidFill>
                  <a:prstClr val="black"/>
                </a:solidFill>
              </a:rPr>
              <a:t> says:</a:t>
            </a:r>
          </a:p>
          <a:p>
            <a:pPr lvl="1"/>
            <a:r>
              <a:rPr lang="en-CA" dirty="0" smtClean="0">
                <a:solidFill>
                  <a:prstClr val="black"/>
                </a:solidFill>
              </a:rPr>
              <a:t>From the object for which </a:t>
            </a:r>
            <a:r>
              <a:rPr lang="en-US" dirty="0" smtClean="0">
                <a:solidFill>
                  <a:prstClr val="black"/>
                </a:solidFill>
                <a:latin typeface="Consolas" panose="020B0609020204030204" pitchFamily="49" charset="0"/>
              </a:rPr>
              <a:t>a</a:t>
            </a:r>
            <a:r>
              <a:rPr lang="en-CA" dirty="0" smtClean="0">
                <a:solidFill>
                  <a:prstClr val="black"/>
                </a:solidFill>
              </a:rPr>
              <a:t> is an alias to the argument:</a:t>
            </a:r>
          </a:p>
          <a:p>
            <a:pPr lvl="2"/>
            <a:r>
              <a:rPr lang="en-CA" dirty="0" smtClean="0">
                <a:solidFill>
                  <a:prstClr val="black"/>
                </a:solidFill>
              </a:rPr>
              <a:t>From the member variable </a:t>
            </a:r>
            <a:r>
              <a:rPr lang="en-US" dirty="0" smtClean="0">
                <a:solidFill>
                  <a:prstClr val="black"/>
                </a:solidFill>
                <a:latin typeface="Consolas" panose="020B0609020204030204" pitchFamily="49" charset="0"/>
              </a:rPr>
              <a:t>velocity</a:t>
            </a:r>
            <a:r>
              <a:rPr lang="en-CA" dirty="0" smtClean="0">
                <a:solidFill>
                  <a:prstClr val="black"/>
                </a:solidFill>
              </a:rPr>
              <a:t>:</a:t>
            </a:r>
          </a:p>
          <a:p>
            <a:pPr lvl="3"/>
            <a:r>
              <a:rPr lang="en-CA" dirty="0" smtClean="0">
                <a:solidFill>
                  <a:prstClr val="black"/>
                </a:solidFill>
              </a:rPr>
              <a:t>Access the member variable </a:t>
            </a:r>
            <a:r>
              <a:rPr lang="en-US" dirty="0">
                <a:solidFill>
                  <a:prstClr val="black"/>
                </a:solidFill>
                <a:latin typeface="Consolas" panose="020B0609020204030204" pitchFamily="49" charset="0"/>
              </a:rPr>
              <a:t>x</a:t>
            </a:r>
            <a:endParaRPr lang="en-CA" dirty="0">
              <a:solidFill>
                <a:prstClr val="black"/>
              </a:solidFill>
            </a:endParaRPr>
          </a:p>
          <a:p>
            <a:pPr marL="800100" lvl="2" indent="-114300" algn="l" eaLnBrk="1" hangingPunct="1">
              <a:spcBef>
                <a:spcPct val="0"/>
              </a:spcBef>
              <a:buNone/>
            </a:pPr>
            <a:endParaRPr lang="en-CA" sz="2000" dirty="0">
              <a:solidFill>
                <a:prstClr val="black"/>
              </a:solidFill>
              <a:latin typeface="Arial" charset="0"/>
              <a:cs typeface="Arial" charset="0"/>
            </a:endParaRPr>
          </a:p>
        </p:txBody>
      </p:sp>
    </p:spTree>
    <p:extLst>
      <p:ext uri="{BB962C8B-B14F-4D97-AF65-F5344CB8AC3E}">
        <p14:creationId xmlns:p14="http://schemas.microsoft.com/office/powerpoint/2010/main" val="861497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cs typeface="Consolas" panose="020B0609020204030204" pitchFamily="49" charset="0"/>
              </a:rPr>
              <a:t>Classes within classes</a:t>
            </a:r>
            <a:endParaRPr lang="en-CA" dirty="0"/>
          </a:p>
        </p:txBody>
      </p:sp>
      <p:sp>
        <p:nvSpPr>
          <p:cNvPr id="3" name="Content Placeholder 2"/>
          <p:cNvSpPr>
            <a:spLocks noGrp="1"/>
          </p:cNvSpPr>
          <p:nvPr>
            <p:ph idx="1"/>
          </p:nvPr>
        </p:nvSpPr>
        <p:spPr/>
        <p:txBody>
          <a:bodyPr/>
          <a:lstStyle/>
          <a:p>
            <a:pPr marL="0" indent="0">
              <a:buNone/>
            </a:pPr>
            <a:r>
              <a:rPr lang="en-US" dirty="0" smtClean="0"/>
              <a:t>Perhaps not so good an idea here: we cannot use a for loop:</a:t>
            </a:r>
            <a:endParaRPr lang="en-CA" dirty="0" smtClean="0"/>
          </a:p>
          <a:p>
            <a:pPr marL="800100" lvl="2" indent="0">
              <a:buNone/>
            </a:pPr>
            <a:r>
              <a:rPr lang="en-US" sz="1300" dirty="0" smtClean="0">
                <a:latin typeface="Consolas" panose="020B0609020204030204" pitchFamily="49" charset="0"/>
              </a:rPr>
              <a:t>Body </a:t>
            </a:r>
            <a:r>
              <a:rPr lang="en-US" sz="1300" dirty="0" err="1" smtClean="0">
                <a:latin typeface="Consolas" panose="020B0609020204030204" pitchFamily="49" charset="0"/>
              </a:rPr>
              <a:t>center_of_mass</a:t>
            </a:r>
            <a:r>
              <a:rPr lang="en-US" sz="1300" dirty="0" smtClean="0">
                <a:latin typeface="Consolas" panose="020B0609020204030204" pitchFamily="49" charset="0"/>
              </a:rPr>
              <a:t>( </a:t>
            </a:r>
            <a:r>
              <a:rPr lang="en-US" sz="1300" dirty="0">
                <a:latin typeface="Consolas" panose="020B0609020204030204" pitchFamily="49" charset="0"/>
              </a:rPr>
              <a:t>Body </a:t>
            </a:r>
            <a:r>
              <a:rPr lang="en-US" sz="1300" b="1" dirty="0" err="1" smtClean="0">
                <a:solidFill>
                  <a:srgbClr val="FF4747"/>
                </a:solidFill>
                <a:latin typeface="Consolas" panose="020B0609020204030204" pitchFamily="49" charset="0"/>
              </a:rPr>
              <a:t>const</a:t>
            </a:r>
            <a:r>
              <a:rPr lang="en-US" sz="1300" b="1" dirty="0" smtClean="0">
                <a:solidFill>
                  <a:srgbClr val="FF4747"/>
                </a:solidFill>
                <a:latin typeface="Consolas" panose="020B0609020204030204" pitchFamily="49" charset="0"/>
              </a:rPr>
              <a:t> &amp;</a:t>
            </a:r>
            <a:r>
              <a:rPr lang="en-US" sz="1300" dirty="0" smtClean="0">
                <a:latin typeface="Consolas" panose="020B0609020204030204" pitchFamily="49" charset="0"/>
              </a:rPr>
              <a:t>a, Body </a:t>
            </a:r>
            <a:r>
              <a:rPr lang="en-US" sz="1300" b="1" dirty="0" err="1">
                <a:solidFill>
                  <a:srgbClr val="FF4747"/>
                </a:solidFill>
                <a:latin typeface="Consolas" panose="020B0609020204030204" pitchFamily="49" charset="0"/>
              </a:rPr>
              <a:t>const</a:t>
            </a:r>
            <a:r>
              <a:rPr lang="en-US" sz="1300" b="1" dirty="0">
                <a:solidFill>
                  <a:srgbClr val="FF4747"/>
                </a:solidFill>
                <a:latin typeface="Consolas" panose="020B0609020204030204" pitchFamily="49" charset="0"/>
              </a:rPr>
              <a:t> </a:t>
            </a:r>
            <a:r>
              <a:rPr lang="en-US" sz="1300" b="1" dirty="0" smtClean="0">
                <a:solidFill>
                  <a:srgbClr val="FF4747"/>
                </a:solidFill>
                <a:latin typeface="Consolas" panose="020B0609020204030204" pitchFamily="49" charset="0"/>
              </a:rPr>
              <a:t>&amp;</a:t>
            </a:r>
            <a:r>
              <a:rPr lang="en-US" sz="1300" dirty="0" smtClean="0">
                <a:latin typeface="Consolas" panose="020B0609020204030204" pitchFamily="49" charset="0"/>
              </a:rPr>
              <a:t>b </a:t>
            </a:r>
            <a:r>
              <a:rPr lang="en-US" sz="1300" dirty="0">
                <a:latin typeface="Consolas" panose="020B0609020204030204" pitchFamily="49" charset="0"/>
              </a:rPr>
              <a:t>);</a:t>
            </a:r>
          </a:p>
          <a:p>
            <a:pPr marL="800100" lvl="2" indent="0">
              <a:buNone/>
            </a:pPr>
            <a:endParaRPr lang="en-US" sz="1300" dirty="0" smtClean="0">
              <a:latin typeface="Consolas" panose="020B0609020204030204" pitchFamily="49" charset="0"/>
            </a:endParaRPr>
          </a:p>
          <a:p>
            <a:pPr marL="800100" lvl="2" indent="0">
              <a:buNone/>
            </a:pPr>
            <a:r>
              <a:rPr lang="en-US" sz="1300" dirty="0">
                <a:latin typeface="Consolas" panose="020B0609020204030204" pitchFamily="49" charset="0"/>
              </a:rPr>
              <a:t>Body </a:t>
            </a:r>
            <a:r>
              <a:rPr lang="en-US" sz="1300" dirty="0" err="1">
                <a:latin typeface="Consolas" panose="020B0609020204030204" pitchFamily="49" charset="0"/>
              </a:rPr>
              <a:t>center_of_mass</a:t>
            </a:r>
            <a:r>
              <a:rPr lang="en-US" sz="1300" dirty="0">
                <a:latin typeface="Consolas" panose="020B0609020204030204" pitchFamily="49" charset="0"/>
              </a:rPr>
              <a:t>( Body </a:t>
            </a:r>
            <a:r>
              <a:rPr lang="en-US" sz="1300" b="1" dirty="0" err="1">
                <a:solidFill>
                  <a:srgbClr val="FF4747"/>
                </a:solidFill>
                <a:latin typeface="Consolas" panose="020B0609020204030204" pitchFamily="49" charset="0"/>
              </a:rPr>
              <a:t>const</a:t>
            </a:r>
            <a:r>
              <a:rPr lang="en-US" sz="1300" b="1" dirty="0">
                <a:solidFill>
                  <a:srgbClr val="FF4747"/>
                </a:solidFill>
                <a:latin typeface="Consolas" panose="020B0609020204030204" pitchFamily="49" charset="0"/>
              </a:rPr>
              <a:t> </a:t>
            </a:r>
            <a:r>
              <a:rPr lang="en-US" sz="1300" b="1" dirty="0" smtClean="0">
                <a:solidFill>
                  <a:srgbClr val="FF4747"/>
                </a:solidFill>
                <a:latin typeface="Consolas" panose="020B0609020204030204" pitchFamily="49" charset="0"/>
              </a:rPr>
              <a:t>&amp;</a:t>
            </a:r>
            <a:r>
              <a:rPr lang="en-US" sz="1300" dirty="0" smtClean="0">
                <a:latin typeface="Consolas" panose="020B0609020204030204" pitchFamily="49" charset="0"/>
              </a:rPr>
              <a:t>a</a:t>
            </a:r>
            <a:r>
              <a:rPr lang="en-US" sz="1300" dirty="0">
                <a:latin typeface="Consolas" panose="020B0609020204030204" pitchFamily="49" charset="0"/>
              </a:rPr>
              <a:t>, Body </a:t>
            </a:r>
            <a:r>
              <a:rPr lang="en-US" sz="1300" b="1" dirty="0" err="1">
                <a:solidFill>
                  <a:srgbClr val="FF4747"/>
                </a:solidFill>
                <a:latin typeface="Consolas" panose="020B0609020204030204" pitchFamily="49" charset="0"/>
              </a:rPr>
              <a:t>const</a:t>
            </a:r>
            <a:r>
              <a:rPr lang="en-US" sz="1300" b="1" dirty="0">
                <a:solidFill>
                  <a:srgbClr val="FF4747"/>
                </a:solidFill>
                <a:latin typeface="Consolas" panose="020B0609020204030204" pitchFamily="49" charset="0"/>
              </a:rPr>
              <a:t> </a:t>
            </a:r>
            <a:r>
              <a:rPr lang="en-US" sz="1300" b="1" dirty="0" smtClean="0">
                <a:solidFill>
                  <a:srgbClr val="FF4747"/>
                </a:solidFill>
                <a:latin typeface="Consolas" panose="020B0609020204030204" pitchFamily="49" charset="0"/>
              </a:rPr>
              <a:t>&amp;</a:t>
            </a:r>
            <a:r>
              <a:rPr lang="en-US" sz="1300" dirty="0" smtClean="0">
                <a:latin typeface="Consolas" panose="020B0609020204030204" pitchFamily="49" charset="0"/>
              </a:rPr>
              <a:t>b ) {</a:t>
            </a:r>
            <a:endParaRPr lang="en-US" sz="1300" dirty="0">
              <a:latin typeface="Consolas" panose="020B0609020204030204" pitchFamily="49" charset="0"/>
            </a:endParaRPr>
          </a:p>
          <a:p>
            <a:pPr marL="800100" lvl="2" indent="0">
              <a:buNone/>
            </a:pPr>
            <a:r>
              <a:rPr lang="en-US" sz="1300" dirty="0" smtClean="0">
                <a:latin typeface="Consolas" panose="020B0609020204030204" pitchFamily="49" charset="0"/>
              </a:rPr>
              <a:t>    Body com{{0,0,0}, {0,0,0}, </a:t>
            </a:r>
            <a:r>
              <a:rPr lang="en-US" sz="1300" b="1" dirty="0" err="1">
                <a:solidFill>
                  <a:srgbClr val="FF4747"/>
                </a:solidFill>
                <a:latin typeface="Consolas" panose="020B0609020204030204" pitchFamily="49" charset="0"/>
              </a:rPr>
              <a:t>a</a:t>
            </a:r>
            <a:r>
              <a:rPr lang="en-US" sz="1300" dirty="0" err="1">
                <a:latin typeface="Consolas" panose="020B0609020204030204" pitchFamily="49" charset="0"/>
              </a:rPr>
              <a:t>.mass</a:t>
            </a:r>
            <a:r>
              <a:rPr lang="en-US" sz="1300" dirty="0">
                <a:latin typeface="Consolas" panose="020B0609020204030204" pitchFamily="49" charset="0"/>
              </a:rPr>
              <a:t> + </a:t>
            </a:r>
            <a:r>
              <a:rPr lang="en-US" sz="1300" b="1" dirty="0" err="1">
                <a:solidFill>
                  <a:srgbClr val="FF4747"/>
                </a:solidFill>
                <a:latin typeface="Consolas" panose="020B0609020204030204" pitchFamily="49" charset="0"/>
              </a:rPr>
              <a:t>b</a:t>
            </a:r>
            <a:r>
              <a:rPr lang="en-US" sz="1300" dirty="0" err="1">
                <a:latin typeface="Consolas" panose="020B0609020204030204" pitchFamily="49" charset="0"/>
              </a:rPr>
              <a:t>.mass</a:t>
            </a:r>
            <a:r>
              <a:rPr lang="en-US" sz="1300" dirty="0" smtClean="0">
                <a:latin typeface="Consolas" panose="020B0609020204030204" pitchFamily="49" charset="0"/>
              </a:rPr>
              <a:t>};</a:t>
            </a:r>
          </a:p>
          <a:p>
            <a:pPr marL="800100" lvl="2" indent="0">
              <a:buNone/>
            </a:pPr>
            <a:endParaRPr lang="en-US" sz="1300" dirty="0" smtClean="0">
              <a:latin typeface="Consolas" panose="020B0609020204030204" pitchFamily="49" charset="0"/>
            </a:endParaRPr>
          </a:p>
          <a:p>
            <a:pPr marL="800100" lvl="2" indent="0">
              <a:buNone/>
            </a:pPr>
            <a:r>
              <a:rPr lang="en-US" sz="1300" dirty="0" smtClean="0">
                <a:latin typeface="Consolas" panose="020B0609020204030204" pitchFamily="49" charset="0"/>
              </a:rPr>
              <a:t>    </a:t>
            </a:r>
            <a:r>
              <a:rPr lang="en-US" sz="1300" dirty="0" err="1" smtClean="0">
                <a:latin typeface="Consolas" panose="020B0609020204030204" pitchFamily="49" charset="0"/>
              </a:rPr>
              <a:t>com.position.x</a:t>
            </a:r>
            <a:r>
              <a:rPr lang="en-US" sz="1300" dirty="0" smtClean="0">
                <a:latin typeface="Consolas" panose="020B0609020204030204" pitchFamily="49" charset="0"/>
              </a:rPr>
              <a:t> = (</a:t>
            </a:r>
            <a:r>
              <a:rPr lang="en-US" sz="1300" b="1" dirty="0" err="1" smtClean="0">
                <a:solidFill>
                  <a:srgbClr val="FF4747"/>
                </a:solidFill>
                <a:latin typeface="Consolas" panose="020B0609020204030204" pitchFamily="49" charset="0"/>
              </a:rPr>
              <a:t>a</a:t>
            </a:r>
            <a:r>
              <a:rPr lang="en-US" sz="1300" dirty="0" err="1" smtClean="0">
                <a:latin typeface="Consolas" panose="020B0609020204030204" pitchFamily="49" charset="0"/>
              </a:rPr>
              <a:t>.mass</a:t>
            </a:r>
            <a:r>
              <a:rPr lang="en-US" sz="1300" dirty="0" smtClean="0">
                <a:latin typeface="Consolas" panose="020B0609020204030204" pitchFamily="49" charset="0"/>
              </a:rPr>
              <a:t>/</a:t>
            </a:r>
            <a:r>
              <a:rPr lang="en-US" sz="1300" dirty="0" err="1" smtClean="0">
                <a:latin typeface="Consolas" panose="020B0609020204030204" pitchFamily="49" charset="0"/>
              </a:rPr>
              <a:t>com.mass</a:t>
            </a:r>
            <a:r>
              <a:rPr lang="en-US" sz="1300" dirty="0" smtClean="0">
                <a:latin typeface="Consolas" panose="020B0609020204030204" pitchFamily="49" charset="0"/>
              </a:rPr>
              <a:t>)*</a:t>
            </a:r>
            <a:r>
              <a:rPr lang="en-US" sz="1300" b="1" dirty="0" err="1" smtClean="0">
                <a:solidFill>
                  <a:srgbClr val="FF4747"/>
                </a:solidFill>
                <a:latin typeface="Consolas" panose="020B0609020204030204" pitchFamily="49" charset="0"/>
              </a:rPr>
              <a:t>a</a:t>
            </a:r>
            <a:r>
              <a:rPr lang="en-US" sz="1300" dirty="0" err="1" smtClean="0">
                <a:latin typeface="Consolas" panose="020B0609020204030204" pitchFamily="49" charset="0"/>
              </a:rPr>
              <a:t>.position.x</a:t>
            </a:r>
            <a:endParaRPr lang="en-US" sz="1300" dirty="0" smtClean="0">
              <a:latin typeface="Consolas" panose="020B0609020204030204" pitchFamily="49" charset="0"/>
            </a:endParaRPr>
          </a:p>
          <a:p>
            <a:pPr marL="800100" lvl="2" indent="0">
              <a:buNone/>
            </a:pPr>
            <a:r>
              <a:rPr lang="en-US" sz="1300" dirty="0">
                <a:latin typeface="Consolas" panose="020B0609020204030204" pitchFamily="49" charset="0"/>
              </a:rPr>
              <a:t> </a:t>
            </a:r>
            <a:r>
              <a:rPr lang="en-US" sz="1300" dirty="0" smtClean="0">
                <a:latin typeface="Consolas" panose="020B0609020204030204" pitchFamily="49" charset="0"/>
              </a:rPr>
              <a:t>                  + (</a:t>
            </a:r>
            <a:r>
              <a:rPr lang="en-US" sz="1300" b="1" dirty="0" err="1" smtClean="0">
                <a:solidFill>
                  <a:srgbClr val="FF4747"/>
                </a:solidFill>
                <a:latin typeface="Consolas" panose="020B0609020204030204" pitchFamily="49" charset="0"/>
              </a:rPr>
              <a:t>b</a:t>
            </a:r>
            <a:r>
              <a:rPr lang="en-US" sz="1300" dirty="0" err="1" smtClean="0">
                <a:latin typeface="Consolas" panose="020B0609020204030204" pitchFamily="49" charset="0"/>
              </a:rPr>
              <a:t>.mass</a:t>
            </a:r>
            <a:r>
              <a:rPr lang="en-US" sz="1300" dirty="0" smtClean="0">
                <a:latin typeface="Consolas" panose="020B0609020204030204" pitchFamily="49" charset="0"/>
              </a:rPr>
              <a:t>/</a:t>
            </a:r>
            <a:r>
              <a:rPr lang="en-US" sz="1300" dirty="0" err="1" smtClean="0">
                <a:latin typeface="Consolas" panose="020B0609020204030204" pitchFamily="49" charset="0"/>
              </a:rPr>
              <a:t>com.mass</a:t>
            </a:r>
            <a:r>
              <a:rPr lang="en-US" sz="1300" dirty="0" smtClean="0">
                <a:latin typeface="Consolas" panose="020B0609020204030204" pitchFamily="49" charset="0"/>
              </a:rPr>
              <a:t>)*</a:t>
            </a:r>
            <a:r>
              <a:rPr lang="en-US" sz="1300" b="1" dirty="0" err="1" smtClean="0">
                <a:solidFill>
                  <a:srgbClr val="FF4747"/>
                </a:solidFill>
                <a:latin typeface="Consolas" panose="020B0609020204030204" pitchFamily="49" charset="0"/>
              </a:rPr>
              <a:t>b</a:t>
            </a:r>
            <a:r>
              <a:rPr lang="en-US" sz="1300" dirty="0" err="1" smtClean="0">
                <a:latin typeface="Consolas" panose="020B0609020204030204" pitchFamily="49" charset="0"/>
              </a:rPr>
              <a:t>.position.x</a:t>
            </a:r>
            <a:r>
              <a:rPr lang="en-US" sz="1300" dirty="0" smtClean="0">
                <a:latin typeface="Consolas" panose="020B0609020204030204" pitchFamily="49" charset="0"/>
              </a:rPr>
              <a:t>;</a:t>
            </a:r>
          </a:p>
          <a:p>
            <a:pPr marL="800100" lvl="2" indent="0">
              <a:buNone/>
            </a:pPr>
            <a:r>
              <a:rPr lang="en-US" sz="1300" dirty="0" smtClean="0">
                <a:latin typeface="Consolas" panose="020B0609020204030204" pitchFamily="49" charset="0"/>
              </a:rPr>
              <a:t>    </a:t>
            </a:r>
            <a:r>
              <a:rPr lang="en-US" sz="1300" dirty="0" err="1" smtClean="0">
                <a:latin typeface="Consolas" panose="020B0609020204030204" pitchFamily="49" charset="0"/>
              </a:rPr>
              <a:t>com.position.y</a:t>
            </a:r>
            <a:r>
              <a:rPr lang="en-US" sz="1300" dirty="0" smtClean="0">
                <a:latin typeface="Consolas" panose="020B0609020204030204" pitchFamily="49" charset="0"/>
              </a:rPr>
              <a:t> </a:t>
            </a:r>
            <a:r>
              <a:rPr lang="en-US" sz="1300" dirty="0">
                <a:latin typeface="Consolas" panose="020B0609020204030204" pitchFamily="49" charset="0"/>
              </a:rPr>
              <a:t>= (</a:t>
            </a:r>
            <a:r>
              <a:rPr lang="en-US" sz="1300" b="1" dirty="0" err="1">
                <a:solidFill>
                  <a:srgbClr val="FF4747"/>
                </a:solidFill>
                <a:latin typeface="Consolas" panose="020B0609020204030204" pitchFamily="49" charset="0"/>
              </a:rPr>
              <a:t>a</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a</a:t>
            </a:r>
            <a:r>
              <a:rPr lang="en-US" sz="1300" dirty="0" err="1" smtClean="0">
                <a:latin typeface="Consolas" panose="020B0609020204030204" pitchFamily="49" charset="0"/>
              </a:rPr>
              <a:t>.position.y</a:t>
            </a: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 (</a:t>
            </a:r>
            <a:r>
              <a:rPr lang="en-US" sz="1300" b="1" dirty="0" err="1">
                <a:solidFill>
                  <a:srgbClr val="FF4747"/>
                </a:solidFill>
                <a:latin typeface="Consolas" panose="020B0609020204030204" pitchFamily="49" charset="0"/>
              </a:rPr>
              <a:t>b</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b</a:t>
            </a:r>
            <a:r>
              <a:rPr lang="en-US" sz="1300" dirty="0" err="1" smtClean="0">
                <a:latin typeface="Consolas" panose="020B0609020204030204" pitchFamily="49" charset="0"/>
              </a:rPr>
              <a:t>.position.y</a:t>
            </a:r>
            <a:r>
              <a:rPr lang="en-US" sz="1300" dirty="0" smtClean="0">
                <a:latin typeface="Consolas" panose="020B0609020204030204" pitchFamily="49" charset="0"/>
              </a:rPr>
              <a:t>;</a:t>
            </a:r>
          </a:p>
          <a:p>
            <a:pPr marL="800100" lvl="2" indent="0">
              <a:buNone/>
            </a:pPr>
            <a:r>
              <a:rPr lang="en-US" sz="1300" dirty="0" smtClean="0">
                <a:latin typeface="Consolas" panose="020B0609020204030204" pitchFamily="49" charset="0"/>
              </a:rPr>
              <a:t>    </a:t>
            </a:r>
            <a:r>
              <a:rPr lang="en-US" sz="1300" dirty="0" err="1" smtClean="0">
                <a:latin typeface="Consolas" panose="020B0609020204030204" pitchFamily="49" charset="0"/>
              </a:rPr>
              <a:t>com.position.z</a:t>
            </a:r>
            <a:r>
              <a:rPr lang="en-US" sz="1300" dirty="0" smtClean="0">
                <a:latin typeface="Consolas" panose="020B0609020204030204" pitchFamily="49" charset="0"/>
              </a:rPr>
              <a:t> </a:t>
            </a:r>
            <a:r>
              <a:rPr lang="en-US" sz="1300" dirty="0">
                <a:latin typeface="Consolas" panose="020B0609020204030204" pitchFamily="49" charset="0"/>
              </a:rPr>
              <a:t>= (</a:t>
            </a:r>
            <a:r>
              <a:rPr lang="en-US" sz="1300" b="1" dirty="0" err="1">
                <a:solidFill>
                  <a:srgbClr val="FF4747"/>
                </a:solidFill>
                <a:latin typeface="Consolas" panose="020B0609020204030204" pitchFamily="49" charset="0"/>
              </a:rPr>
              <a:t>a</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a</a:t>
            </a:r>
            <a:r>
              <a:rPr lang="en-US" sz="1300" dirty="0" err="1" smtClean="0">
                <a:latin typeface="Consolas" panose="020B0609020204030204" pitchFamily="49" charset="0"/>
              </a:rPr>
              <a:t>.position.z</a:t>
            </a:r>
            <a:endParaRPr lang="en-US" sz="1300" dirty="0">
              <a:latin typeface="Consolas" panose="020B0609020204030204" pitchFamily="49" charset="0"/>
            </a:endParaRPr>
          </a:p>
          <a:p>
            <a:pPr marL="800100" lvl="2" indent="0">
              <a:buNone/>
            </a:pPr>
            <a:r>
              <a:rPr lang="en-US" sz="1300" dirty="0" smtClean="0">
                <a:latin typeface="Consolas" panose="020B0609020204030204" pitchFamily="49" charset="0"/>
              </a:rPr>
              <a:t>                   + (</a:t>
            </a:r>
            <a:r>
              <a:rPr lang="en-US" sz="1300" b="1" dirty="0" err="1" smtClean="0">
                <a:solidFill>
                  <a:srgbClr val="FF4747"/>
                </a:solidFill>
                <a:latin typeface="Consolas" panose="020B0609020204030204" pitchFamily="49" charset="0"/>
              </a:rPr>
              <a:t>b</a:t>
            </a:r>
            <a:r>
              <a:rPr lang="en-US" sz="1300" dirty="0" err="1" smtClean="0">
                <a:latin typeface="Consolas" panose="020B0609020204030204" pitchFamily="49" charset="0"/>
              </a:rPr>
              <a:t>.mass</a:t>
            </a:r>
            <a:r>
              <a:rPr lang="en-US" sz="1300" dirty="0" smtClean="0">
                <a:latin typeface="Consolas" panose="020B0609020204030204" pitchFamily="49" charset="0"/>
              </a:rPr>
              <a:t>/</a:t>
            </a:r>
            <a:r>
              <a:rPr lang="en-US" sz="1300" dirty="0" err="1" smtClean="0">
                <a:latin typeface="Consolas" panose="020B0609020204030204" pitchFamily="49" charset="0"/>
              </a:rPr>
              <a:t>com.mass</a:t>
            </a:r>
            <a:r>
              <a:rPr lang="en-US" sz="1300" dirty="0" smtClean="0">
                <a:latin typeface="Consolas" panose="020B0609020204030204" pitchFamily="49" charset="0"/>
              </a:rPr>
              <a:t>)*</a:t>
            </a:r>
            <a:r>
              <a:rPr lang="en-US" sz="1300" b="1" dirty="0" err="1" smtClean="0">
                <a:solidFill>
                  <a:srgbClr val="FF4747"/>
                </a:solidFill>
                <a:latin typeface="Consolas" panose="020B0609020204030204" pitchFamily="49" charset="0"/>
              </a:rPr>
              <a:t>b</a:t>
            </a:r>
            <a:r>
              <a:rPr lang="en-US" sz="1300" dirty="0" err="1" smtClean="0">
                <a:latin typeface="Consolas" panose="020B0609020204030204" pitchFamily="49" charset="0"/>
              </a:rPr>
              <a:t>.position.z</a:t>
            </a:r>
            <a:r>
              <a:rPr lang="en-US" sz="1300" dirty="0" smtClean="0">
                <a:latin typeface="Consolas" panose="020B0609020204030204" pitchFamily="49" charset="0"/>
              </a:rPr>
              <a:t>;</a:t>
            </a:r>
          </a:p>
          <a:p>
            <a:pPr marL="800100" lvl="2" indent="0">
              <a:buNone/>
            </a:pP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a:t>
            </a:r>
            <a:r>
              <a:rPr lang="en-US" sz="1300" dirty="0" err="1" smtClean="0">
                <a:latin typeface="Consolas" panose="020B0609020204030204" pitchFamily="49" charset="0"/>
              </a:rPr>
              <a:t>com.velocity.x</a:t>
            </a:r>
            <a:r>
              <a:rPr lang="en-US" sz="1300" dirty="0" smtClean="0">
                <a:latin typeface="Consolas" panose="020B0609020204030204" pitchFamily="49" charset="0"/>
              </a:rPr>
              <a:t> </a:t>
            </a:r>
            <a:r>
              <a:rPr lang="en-US" sz="1300" dirty="0">
                <a:latin typeface="Consolas" panose="020B0609020204030204" pitchFamily="49" charset="0"/>
              </a:rPr>
              <a:t>= (</a:t>
            </a:r>
            <a:r>
              <a:rPr lang="en-US" sz="1300" b="1" dirty="0" err="1">
                <a:solidFill>
                  <a:srgbClr val="FF4747"/>
                </a:solidFill>
                <a:latin typeface="Consolas" panose="020B0609020204030204" pitchFamily="49" charset="0"/>
              </a:rPr>
              <a:t>a</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a</a:t>
            </a:r>
            <a:r>
              <a:rPr lang="en-US" sz="1300" dirty="0" err="1" smtClean="0">
                <a:latin typeface="Consolas" panose="020B0609020204030204" pitchFamily="49" charset="0"/>
              </a:rPr>
              <a:t>.velocity.x</a:t>
            </a: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 (</a:t>
            </a:r>
            <a:r>
              <a:rPr lang="en-US" sz="1300" b="1" dirty="0" err="1">
                <a:solidFill>
                  <a:srgbClr val="FF4747"/>
                </a:solidFill>
                <a:latin typeface="Consolas" panose="020B0609020204030204" pitchFamily="49" charset="0"/>
              </a:rPr>
              <a:t>b</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b</a:t>
            </a:r>
            <a:r>
              <a:rPr lang="en-US" sz="1300" dirty="0" err="1" smtClean="0">
                <a:latin typeface="Consolas" panose="020B0609020204030204" pitchFamily="49" charset="0"/>
              </a:rPr>
              <a:t>.velocity.x</a:t>
            </a:r>
            <a:r>
              <a:rPr lang="en-US" sz="1300" dirty="0">
                <a:latin typeface="Consolas" panose="020B0609020204030204" pitchFamily="49" charset="0"/>
              </a:rPr>
              <a:t>;</a:t>
            </a:r>
          </a:p>
          <a:p>
            <a:pPr marL="800100" lvl="2" indent="0">
              <a:buNone/>
            </a:pPr>
            <a:r>
              <a:rPr lang="en-US" sz="1300" dirty="0">
                <a:latin typeface="Consolas" panose="020B0609020204030204" pitchFamily="49" charset="0"/>
              </a:rPr>
              <a:t>    </a:t>
            </a:r>
            <a:r>
              <a:rPr lang="en-US" sz="1300" dirty="0" err="1" smtClean="0">
                <a:latin typeface="Consolas" panose="020B0609020204030204" pitchFamily="49" charset="0"/>
              </a:rPr>
              <a:t>com.velocity.y</a:t>
            </a:r>
            <a:r>
              <a:rPr lang="en-US" sz="1300" dirty="0" smtClean="0">
                <a:latin typeface="Consolas" panose="020B0609020204030204" pitchFamily="49" charset="0"/>
              </a:rPr>
              <a:t> </a:t>
            </a:r>
            <a:r>
              <a:rPr lang="en-US" sz="1300" dirty="0">
                <a:latin typeface="Consolas" panose="020B0609020204030204" pitchFamily="49" charset="0"/>
              </a:rPr>
              <a:t>= (</a:t>
            </a:r>
            <a:r>
              <a:rPr lang="en-US" sz="1300" b="1" dirty="0" err="1">
                <a:solidFill>
                  <a:srgbClr val="FF4747"/>
                </a:solidFill>
                <a:latin typeface="Consolas" panose="020B0609020204030204" pitchFamily="49" charset="0"/>
              </a:rPr>
              <a:t>a</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a</a:t>
            </a:r>
            <a:r>
              <a:rPr lang="en-US" sz="1300" dirty="0" err="1" smtClean="0">
                <a:latin typeface="Consolas" panose="020B0609020204030204" pitchFamily="49" charset="0"/>
              </a:rPr>
              <a:t>.velocity.y</a:t>
            </a: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 (</a:t>
            </a:r>
            <a:r>
              <a:rPr lang="en-US" sz="1300" b="1" dirty="0" err="1">
                <a:solidFill>
                  <a:srgbClr val="FF4747"/>
                </a:solidFill>
                <a:latin typeface="Consolas" panose="020B0609020204030204" pitchFamily="49" charset="0"/>
              </a:rPr>
              <a:t>b</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b</a:t>
            </a:r>
            <a:r>
              <a:rPr lang="en-US" sz="1300" dirty="0" err="1" smtClean="0">
                <a:latin typeface="Consolas" panose="020B0609020204030204" pitchFamily="49" charset="0"/>
              </a:rPr>
              <a:t>.velocity.y</a:t>
            </a:r>
            <a:r>
              <a:rPr lang="en-US" sz="1300" dirty="0">
                <a:latin typeface="Consolas" panose="020B0609020204030204" pitchFamily="49" charset="0"/>
              </a:rPr>
              <a:t>;</a:t>
            </a:r>
          </a:p>
          <a:p>
            <a:pPr marL="800100" lvl="2" indent="0">
              <a:buNone/>
            </a:pPr>
            <a:r>
              <a:rPr lang="en-US" sz="1300" dirty="0">
                <a:latin typeface="Consolas" panose="020B0609020204030204" pitchFamily="49" charset="0"/>
              </a:rPr>
              <a:t>    </a:t>
            </a:r>
            <a:r>
              <a:rPr lang="en-US" sz="1300" dirty="0" err="1" smtClean="0">
                <a:latin typeface="Consolas" panose="020B0609020204030204" pitchFamily="49" charset="0"/>
              </a:rPr>
              <a:t>com.velocity.z</a:t>
            </a:r>
            <a:r>
              <a:rPr lang="en-US" sz="1300" dirty="0" smtClean="0">
                <a:latin typeface="Consolas" panose="020B0609020204030204" pitchFamily="49" charset="0"/>
              </a:rPr>
              <a:t> </a:t>
            </a:r>
            <a:r>
              <a:rPr lang="en-US" sz="1300" dirty="0">
                <a:latin typeface="Consolas" panose="020B0609020204030204" pitchFamily="49" charset="0"/>
              </a:rPr>
              <a:t>= (</a:t>
            </a:r>
            <a:r>
              <a:rPr lang="en-US" sz="1300" b="1" dirty="0" err="1">
                <a:solidFill>
                  <a:srgbClr val="FF4747"/>
                </a:solidFill>
                <a:latin typeface="Consolas" panose="020B0609020204030204" pitchFamily="49" charset="0"/>
              </a:rPr>
              <a:t>a</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a</a:t>
            </a:r>
            <a:r>
              <a:rPr lang="en-US" sz="1300" dirty="0" err="1" smtClean="0">
                <a:latin typeface="Consolas" panose="020B0609020204030204" pitchFamily="49" charset="0"/>
              </a:rPr>
              <a:t>.velocity.z</a:t>
            </a: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 (</a:t>
            </a:r>
            <a:r>
              <a:rPr lang="en-US" sz="1300" b="1" dirty="0" err="1">
                <a:solidFill>
                  <a:srgbClr val="FF4747"/>
                </a:solidFill>
                <a:latin typeface="Consolas" panose="020B0609020204030204" pitchFamily="49" charset="0"/>
              </a:rPr>
              <a:t>b</a:t>
            </a:r>
            <a:r>
              <a:rPr lang="en-US" sz="1300" dirty="0" err="1">
                <a:latin typeface="Consolas" panose="020B0609020204030204" pitchFamily="49" charset="0"/>
              </a:rPr>
              <a:t>.mass</a:t>
            </a:r>
            <a:r>
              <a:rPr lang="en-US" sz="1300" dirty="0">
                <a:latin typeface="Consolas" panose="020B0609020204030204" pitchFamily="49" charset="0"/>
              </a:rPr>
              <a:t>/</a:t>
            </a:r>
            <a:r>
              <a:rPr lang="en-US" sz="1300" dirty="0" err="1">
                <a:latin typeface="Consolas" panose="020B0609020204030204" pitchFamily="49" charset="0"/>
              </a:rPr>
              <a:t>com.mass</a:t>
            </a:r>
            <a:r>
              <a:rPr lang="en-US" sz="1300" dirty="0">
                <a:latin typeface="Consolas" panose="020B0609020204030204" pitchFamily="49" charset="0"/>
              </a:rPr>
              <a:t>)*</a:t>
            </a:r>
            <a:r>
              <a:rPr lang="en-US" sz="1300" b="1" dirty="0" err="1" smtClean="0">
                <a:solidFill>
                  <a:srgbClr val="FF4747"/>
                </a:solidFill>
                <a:latin typeface="Consolas" panose="020B0609020204030204" pitchFamily="49" charset="0"/>
              </a:rPr>
              <a:t>b</a:t>
            </a:r>
            <a:r>
              <a:rPr lang="en-US" sz="1300" dirty="0" err="1" smtClean="0">
                <a:latin typeface="Consolas" panose="020B0609020204030204" pitchFamily="49" charset="0"/>
              </a:rPr>
              <a:t>.velocity.z</a:t>
            </a:r>
            <a:r>
              <a:rPr lang="en-US" sz="1300" dirty="0">
                <a:latin typeface="Consolas" panose="020B0609020204030204" pitchFamily="49" charset="0"/>
              </a:rPr>
              <a:t>;</a:t>
            </a:r>
          </a:p>
          <a:p>
            <a:pPr marL="800100" lvl="2" indent="0">
              <a:buNone/>
            </a:pPr>
            <a:r>
              <a:rPr lang="en-US" sz="1300" dirty="0" smtClean="0">
                <a:latin typeface="Consolas" panose="020B0609020204030204" pitchFamily="49" charset="0"/>
              </a:rPr>
              <a:t>    return </a:t>
            </a:r>
            <a:r>
              <a:rPr lang="en-US" sz="1300" dirty="0" smtClean="0">
                <a:solidFill>
                  <a:srgbClr val="0070C0"/>
                </a:solidFill>
                <a:latin typeface="Consolas" panose="020B0609020204030204" pitchFamily="49" charset="0"/>
              </a:rPr>
              <a:t>com</a:t>
            </a:r>
            <a:r>
              <a:rPr lang="en-US" sz="1300" dirty="0" smtClean="0">
                <a:latin typeface="Consolas" panose="020B0609020204030204" pitchFamily="49" charset="0"/>
              </a:rPr>
              <a:t>;</a:t>
            </a:r>
          </a:p>
          <a:p>
            <a:pPr marL="800100" lvl="2" indent="0">
              <a:buNone/>
            </a:pPr>
            <a:r>
              <a:rPr lang="en-US" sz="1300" dirty="0">
                <a:latin typeface="Consolas" panose="020B0609020204030204" pitchFamily="49" charset="0"/>
              </a:rPr>
              <a:t>}</a:t>
            </a:r>
          </a:p>
          <a:p>
            <a:pPr marL="800100" lvl="2" indent="0">
              <a:buNone/>
            </a:pPr>
            <a:r>
              <a:rPr lang="en-US" sz="1600" dirty="0" smtClean="0">
                <a:latin typeface="Consolas" panose="020B0609020204030204" pitchFamily="49" charset="0"/>
              </a:rPr>
              <a:t> </a:t>
            </a:r>
            <a:endParaRPr lang="en-US" sz="1600" dirty="0">
              <a:latin typeface="Consolas" panose="020B0609020204030204" pitchFamily="49" charset="0"/>
            </a:endParaRPr>
          </a:p>
          <a:p>
            <a:pPr lvl="1"/>
            <a:endParaRPr lang="en-CA" dirty="0"/>
          </a:p>
        </p:txBody>
      </p:sp>
    </p:spTree>
    <p:extLst>
      <p:ext uri="{BB962C8B-B14F-4D97-AF65-F5344CB8AC3E}">
        <p14:creationId xmlns:p14="http://schemas.microsoft.com/office/powerpoint/2010/main" val="361732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pPr marL="0" indent="0">
              <a:buNone/>
            </a:pPr>
            <a:r>
              <a:rPr lang="en-CA" dirty="0" smtClean="0"/>
              <a:t>To this point, we have discussed primitive data types:</a:t>
            </a:r>
          </a:p>
          <a:p>
            <a:pPr marL="0" indent="0">
              <a:buNone/>
            </a:pPr>
            <a:r>
              <a:rPr lang="en-CA" dirty="0"/>
              <a:t>	</a:t>
            </a:r>
            <a:r>
              <a:rPr lang="en-CA" dirty="0" smtClean="0">
                <a:latin typeface="Consolas" panose="020B0609020204030204" pitchFamily="49" charset="0"/>
                <a:cs typeface="Consolas" panose="020B0609020204030204" pitchFamily="49" charset="0"/>
              </a:rPr>
              <a:t>char</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short	int	long</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float	double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bool</a:t>
            </a:r>
            <a:endParaRPr lang="en-CA" dirty="0" smtClean="0"/>
          </a:p>
          <a:p>
            <a:endParaRPr lang="en-CA" dirty="0" smtClean="0"/>
          </a:p>
          <a:p>
            <a:pPr marL="0" indent="0">
              <a:buNone/>
            </a:pPr>
            <a:r>
              <a:rPr lang="en-CA" dirty="0" smtClean="0"/>
              <a:t>In reality, most complex objects require more parameters to describe it</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three-body problem</a:t>
            </a:r>
            <a:endParaRPr lang="en-CA" dirty="0"/>
          </a:p>
        </p:txBody>
      </p:sp>
      <p:sp>
        <p:nvSpPr>
          <p:cNvPr id="3" name="Content Placeholder 2"/>
          <p:cNvSpPr>
            <a:spLocks noGrp="1"/>
          </p:cNvSpPr>
          <p:nvPr>
            <p:ph idx="1"/>
          </p:nvPr>
        </p:nvSpPr>
        <p:spPr/>
        <p:txBody>
          <a:bodyPr/>
          <a:lstStyle/>
          <a:p>
            <a:pPr marL="0" indent="0">
              <a:buNone/>
            </a:pPr>
            <a:r>
              <a:rPr lang="en-CA" dirty="0" smtClean="0"/>
              <a:t>Suppose we are trying to solve the three-body problem for stars:</a:t>
            </a:r>
          </a:p>
          <a:p>
            <a:pPr lvl="1"/>
            <a:r>
              <a:rPr lang="en-US" dirty="0" smtClean="0"/>
              <a:t>Each planet has:</a:t>
            </a:r>
          </a:p>
          <a:p>
            <a:pPr lvl="2"/>
            <a:r>
              <a:rPr lang="en-US" dirty="0" smtClean="0"/>
              <a:t>A position </a:t>
            </a:r>
            <a:r>
              <a:rPr lang="en-US" i="1" dirty="0" smtClean="0"/>
              <a:t>x</a:t>
            </a:r>
            <a:r>
              <a:rPr lang="en-US" dirty="0" smtClean="0"/>
              <a:t>, </a:t>
            </a:r>
            <a:r>
              <a:rPr lang="en-US" i="1" dirty="0" smtClean="0"/>
              <a:t>y</a:t>
            </a:r>
            <a:r>
              <a:rPr lang="en-US" dirty="0" smtClean="0"/>
              <a:t>, and </a:t>
            </a:r>
            <a:r>
              <a:rPr lang="en-US" i="1" dirty="0" smtClean="0"/>
              <a:t>z</a:t>
            </a:r>
            <a:endParaRPr lang="en-US" dirty="0" smtClean="0"/>
          </a:p>
          <a:p>
            <a:pPr lvl="2"/>
            <a:r>
              <a:rPr lang="en-US" dirty="0" smtClean="0"/>
              <a:t>A velocity </a:t>
            </a:r>
            <a:r>
              <a:rPr lang="en-US" i="1" dirty="0" err="1" smtClean="0"/>
              <a:t>v</a:t>
            </a:r>
            <a:r>
              <a:rPr lang="en-US" i="1" baseline="-25000" dirty="0" err="1" smtClean="0"/>
              <a:t>x</a:t>
            </a:r>
            <a:r>
              <a:rPr lang="en-US" dirty="0" smtClean="0"/>
              <a:t>,</a:t>
            </a:r>
            <a:r>
              <a:rPr lang="en-US" i="1" dirty="0" smtClean="0"/>
              <a:t> </a:t>
            </a:r>
            <a:r>
              <a:rPr lang="en-US" i="1" dirty="0" err="1" smtClean="0"/>
              <a:t>v</a:t>
            </a:r>
            <a:r>
              <a:rPr lang="en-US" i="1" baseline="-25000" dirty="0" err="1" smtClean="0"/>
              <a:t>y</a:t>
            </a:r>
            <a:r>
              <a:rPr lang="en-US" dirty="0" smtClean="0"/>
              <a:t>, </a:t>
            </a:r>
            <a:r>
              <a:rPr lang="en-US" i="1" dirty="0" err="1" smtClean="0"/>
              <a:t>v</a:t>
            </a:r>
            <a:r>
              <a:rPr lang="en-US" i="1" baseline="-25000" dirty="0" err="1" smtClean="0"/>
              <a:t>z</a:t>
            </a:r>
            <a:endParaRPr lang="en-CA" dirty="0" smtClean="0"/>
          </a:p>
          <a:p>
            <a:pPr lvl="2"/>
            <a:r>
              <a:rPr lang="en-US" dirty="0" smtClean="0"/>
              <a:t>A mass </a:t>
            </a:r>
            <a:r>
              <a:rPr lang="en-US" i="1" dirty="0" smtClean="0"/>
              <a:t>m</a:t>
            </a:r>
            <a:endParaRPr lang="en-US" dirty="0" smtClean="0"/>
          </a:p>
          <a:p>
            <a:pPr lvl="2"/>
            <a:endParaRPr lang="en-US" dirty="0" smtClean="0"/>
          </a:p>
          <a:p>
            <a:pPr marL="0" indent="0">
              <a:buNone/>
            </a:pPr>
            <a:r>
              <a:rPr lang="en-US" dirty="0" smtClean="0"/>
              <a:t>We could store arrays for each of these:</a:t>
            </a:r>
          </a:p>
          <a:p>
            <a:pPr marL="800100" lvl="2" indent="0">
              <a:buNone/>
            </a:pPr>
            <a:r>
              <a:rPr lang="en-US" dirty="0" smtClean="0">
                <a:latin typeface="Consolas" panose="020B0609020204030204" pitchFamily="49" charset="0"/>
              </a:rPr>
              <a:t>double </a:t>
            </a:r>
            <a:r>
              <a:rPr lang="en-US" dirty="0" err="1" smtClean="0">
                <a:latin typeface="Consolas" panose="020B0609020204030204" pitchFamily="49" charset="0"/>
              </a:rPr>
              <a:t>rigil_kentaurus_position</a:t>
            </a:r>
            <a:r>
              <a:rPr lang="en-US" dirty="0" smtClean="0">
                <a:latin typeface="Consolas" panose="020B0609020204030204" pitchFamily="49" charset="0"/>
              </a:rPr>
              <a:t>[3];</a:t>
            </a:r>
          </a:p>
          <a:p>
            <a:pPr marL="800100" lvl="2" indent="0">
              <a:buNone/>
            </a:pPr>
            <a:r>
              <a:rPr lang="en-US" dirty="0" smtClean="0">
                <a:latin typeface="Consolas" panose="020B0609020204030204" pitchFamily="49" charset="0"/>
              </a:rPr>
              <a:t>double </a:t>
            </a:r>
            <a:r>
              <a:rPr lang="en-US" dirty="0" err="1" smtClean="0">
                <a:latin typeface="Consolas" panose="020B0609020204030204" pitchFamily="49" charset="0"/>
              </a:rPr>
              <a:t>rigil_kentaurus_velocity</a:t>
            </a:r>
            <a:r>
              <a:rPr lang="en-US" dirty="0" smtClean="0">
                <a:latin typeface="Consolas" panose="020B0609020204030204" pitchFamily="49" charset="0"/>
              </a:rPr>
              <a:t>[3];</a:t>
            </a:r>
          </a:p>
          <a:p>
            <a:pPr marL="800100" lvl="2" indent="0">
              <a:buNone/>
            </a:pPr>
            <a:r>
              <a:rPr lang="en-US" dirty="0">
                <a:latin typeface="Consolas" panose="020B0609020204030204" pitchFamily="49" charset="0"/>
              </a:rPr>
              <a:t>double </a:t>
            </a:r>
            <a:r>
              <a:rPr lang="en-US" dirty="0" err="1" smtClean="0">
                <a:latin typeface="Consolas" panose="020B0609020204030204" pitchFamily="49" charset="0"/>
              </a:rPr>
              <a:t>rigil_kentaurus_mass</a:t>
            </a:r>
            <a:r>
              <a:rPr lang="en-US" dirty="0" smtClean="0">
                <a:latin typeface="Consolas" panose="020B0609020204030204" pitchFamily="49" charset="0"/>
              </a:rPr>
              <a:t>;</a:t>
            </a: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Same for '</a:t>
            </a:r>
            <a:r>
              <a:rPr lang="en-US" dirty="0" err="1" smtClean="0">
                <a:latin typeface="Consolas" panose="020B0609020204030204" pitchFamily="49" charset="0"/>
              </a:rPr>
              <a:t>toliman</a:t>
            </a:r>
            <a:r>
              <a:rPr lang="en-US" dirty="0">
                <a:latin typeface="Consolas" panose="020B0609020204030204" pitchFamily="49" charset="0"/>
              </a:rPr>
              <a:t>'</a:t>
            </a:r>
            <a:r>
              <a:rPr lang="en-US" dirty="0" smtClean="0">
                <a:latin typeface="Consolas" panose="020B0609020204030204" pitchFamily="49" charset="0"/>
              </a:rPr>
              <a:t> and '</a:t>
            </a:r>
            <a:r>
              <a:rPr lang="en-US" dirty="0" err="1" smtClean="0">
                <a:latin typeface="Consolas" panose="020B0609020204030204" pitchFamily="49" charset="0"/>
              </a:rPr>
              <a:t>proxima_centauri</a:t>
            </a:r>
            <a:r>
              <a:rPr lang="en-US" dirty="0">
                <a:latin typeface="Consolas" panose="020B0609020204030204" pitchFamily="49" charset="0"/>
              </a:rPr>
              <a:t>'</a:t>
            </a:r>
            <a:endParaRPr lang="en-US" dirty="0" smtClean="0">
              <a:latin typeface="Consolas" panose="020B0609020204030204" pitchFamily="49" charset="0"/>
            </a:endParaRPr>
          </a:p>
          <a:p>
            <a:pPr marL="0" indent="0">
              <a:buNone/>
            </a:pPr>
            <a:endParaRPr lang="en-CA" dirty="0"/>
          </a:p>
        </p:txBody>
      </p:sp>
    </p:spTree>
    <p:extLst>
      <p:ext uri="{BB962C8B-B14F-4D97-AF65-F5344CB8AC3E}">
        <p14:creationId xmlns:p14="http://schemas.microsoft.com/office/powerpoint/2010/main" val="206824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Classes</a:t>
            </a:r>
            <a:endParaRPr lang="en-CA" dirty="0"/>
          </a:p>
        </p:txBody>
      </p:sp>
      <p:sp>
        <p:nvSpPr>
          <p:cNvPr id="3" name="Content Placeholder 2"/>
          <p:cNvSpPr>
            <a:spLocks noGrp="1"/>
          </p:cNvSpPr>
          <p:nvPr>
            <p:ph idx="1"/>
          </p:nvPr>
        </p:nvSpPr>
        <p:spPr/>
        <p:txBody>
          <a:bodyPr/>
          <a:lstStyle/>
          <a:p>
            <a:pPr marL="0" indent="0">
              <a:buNone/>
            </a:pPr>
            <a:r>
              <a:rPr lang="en-CA" dirty="0" smtClean="0"/>
              <a:t>All this information, however, is related, so you’d have to pass all these parameters to any function requiring information about each planet</a:t>
            </a:r>
          </a:p>
          <a:p>
            <a:pPr marL="0" indent="0">
              <a:buNone/>
            </a:pPr>
            <a:endParaRPr lang="en-US" dirty="0"/>
          </a:p>
          <a:p>
            <a:pPr marL="0" indent="0">
              <a:buNone/>
            </a:pPr>
            <a:r>
              <a:rPr lang="en-US" dirty="0" smtClean="0"/>
              <a:t>We would like to like to </a:t>
            </a:r>
            <a:r>
              <a:rPr lang="en-US" i="1" dirty="0" smtClean="0"/>
              <a:t>group </a:t>
            </a:r>
            <a:r>
              <a:rPr lang="en-US" dirty="0" smtClean="0"/>
              <a:t>this information together</a:t>
            </a:r>
            <a:endParaRPr lang="en-CA" dirty="0" smtClean="0"/>
          </a:p>
          <a:p>
            <a:pPr marL="800100" lvl="2" indent="0">
              <a:buNone/>
            </a:pPr>
            <a:r>
              <a:rPr lang="en-US" dirty="0" smtClean="0">
                <a:latin typeface="Consolas" panose="020B0609020204030204" pitchFamily="49" charset="0"/>
              </a:rPr>
              <a:t>// Class declaration</a:t>
            </a:r>
          </a:p>
          <a:p>
            <a:pPr marL="800100" lvl="2" indent="0">
              <a:buNone/>
            </a:pPr>
            <a:r>
              <a:rPr lang="en-US" dirty="0" smtClean="0">
                <a:latin typeface="Consolas" panose="020B0609020204030204" pitchFamily="49" charset="0"/>
              </a:rPr>
              <a:t>class Body;</a:t>
            </a:r>
          </a:p>
          <a:p>
            <a:pPr marL="800100" lvl="2" indent="0">
              <a:buNone/>
            </a:pP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 Class definition</a:t>
            </a:r>
          </a:p>
          <a:p>
            <a:pPr marL="800100" lvl="2" indent="0">
              <a:buNone/>
            </a:pPr>
            <a:r>
              <a:rPr lang="en-US" dirty="0" smtClean="0">
                <a:latin typeface="Consolas" panose="020B0609020204030204" pitchFamily="49" charset="0"/>
              </a:rPr>
              <a:t>class Body {</a:t>
            </a:r>
          </a:p>
          <a:p>
            <a:pPr marL="800100" lvl="2" indent="0">
              <a:buNone/>
            </a:pPr>
            <a:r>
              <a:rPr lang="en-US" dirty="0" smtClean="0">
                <a:latin typeface="Consolas" panose="020B0609020204030204" pitchFamily="49" charset="0"/>
              </a:rPr>
              <a:t>    public:</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 Member variables</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double position[3];   // km</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double velocity[3];   // km/h</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double mass;          // kg</a:t>
            </a:r>
          </a:p>
          <a:p>
            <a:pPr marL="800100" lvl="2" indent="0">
              <a:buNone/>
            </a:pPr>
            <a:r>
              <a:rPr lang="en-US" dirty="0" smtClean="0">
                <a:latin typeface="Consolas" panose="020B0609020204030204" pitchFamily="49" charset="0"/>
              </a:rPr>
              <a:t>};</a:t>
            </a:r>
          </a:p>
          <a:p>
            <a:pPr marL="0" indent="0">
              <a:buNone/>
            </a:pPr>
            <a:endParaRPr lang="en-CA" dirty="0"/>
          </a:p>
        </p:txBody>
      </p:sp>
    </p:spTree>
    <p:extLst>
      <p:ext uri="{BB962C8B-B14F-4D97-AF65-F5344CB8AC3E}">
        <p14:creationId xmlns:p14="http://schemas.microsoft.com/office/powerpoint/2010/main" val="1853568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We can declare a local variable to be an </a:t>
            </a:r>
            <a:r>
              <a:rPr lang="en-CA" i="1" dirty="0" smtClean="0"/>
              <a:t>instance </a:t>
            </a:r>
            <a:r>
              <a:rPr lang="en-CA" dirty="0" smtClean="0"/>
              <a:t>of this class:</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smtClean="0">
                <a:latin typeface="Consolas" panose="020B0609020204030204" pitchFamily="49" charset="0"/>
              </a:rPr>
              <a:t>// Class declarations</a:t>
            </a:r>
          </a:p>
          <a:p>
            <a:pPr marL="800100" lvl="2" indent="0">
              <a:buNone/>
            </a:pPr>
            <a:r>
              <a:rPr lang="en-US" sz="1600" dirty="0" smtClean="0">
                <a:latin typeface="Consolas" panose="020B0609020204030204" pitchFamily="49" charset="0"/>
              </a:rPr>
              <a:t>class Body;</a:t>
            </a:r>
          </a:p>
          <a:p>
            <a:pPr marL="800100" lvl="2" indent="0">
              <a:buNone/>
            </a:pPr>
            <a:r>
              <a:rPr lang="en-US" sz="1600" dirty="0" smtClean="0">
                <a:latin typeface="Consolas" panose="020B0609020204030204" pitchFamily="49" charset="0"/>
              </a:rPr>
              <a:t>// Function declarations</a:t>
            </a:r>
          </a:p>
          <a:p>
            <a:pPr marL="8001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main();</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Class definitions...</a:t>
            </a:r>
          </a:p>
          <a:p>
            <a:pPr marL="800100" lvl="2" indent="0">
              <a:buNone/>
            </a:pPr>
            <a:endParaRPr lang="en-US" sz="1600" dirty="0" smtClean="0">
              <a:latin typeface="Consolas" panose="020B0609020204030204" pitchFamily="49" charset="0"/>
            </a:endParaRPr>
          </a:p>
          <a:p>
            <a:pPr marL="800100" lvl="2" indent="0">
              <a:buNone/>
            </a:pPr>
            <a:r>
              <a:rPr lang="en-US" sz="1600" dirty="0" smtClean="0">
                <a:latin typeface="Consolas" panose="020B0609020204030204" pitchFamily="49" charset="0"/>
              </a:rPr>
              <a:t>// Function definitions</a:t>
            </a:r>
            <a:endParaRPr lang="en-US" sz="1600" dirty="0">
              <a:latin typeface="Consolas" panose="020B0609020204030204" pitchFamily="49" charset="0"/>
            </a:endParaRPr>
          </a:p>
          <a:p>
            <a:pPr marL="8001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Body earth{{</a:t>
            </a:r>
            <a:r>
              <a:rPr lang="en-US" sz="1600" dirty="0" smtClean="0">
                <a:solidFill>
                  <a:srgbClr val="FF0000"/>
                </a:solidFill>
                <a:latin typeface="Consolas" panose="020B0609020204030204" pitchFamily="49" charset="0"/>
              </a:rPr>
              <a:t>149.6e6</a:t>
            </a:r>
            <a:r>
              <a:rPr lang="en-US" sz="1600" dirty="0" smtClean="0">
                <a:latin typeface="Consolas" panose="020B0609020204030204" pitchFamily="49" charset="0"/>
              </a:rPr>
              <a:t>, 0.0, 0.0}, {0.0, </a:t>
            </a:r>
            <a:r>
              <a:rPr lang="en-US" sz="1600" dirty="0" smtClean="0">
                <a:solidFill>
                  <a:srgbClr val="FF0000"/>
                </a:solidFill>
                <a:latin typeface="Consolas" panose="020B0609020204030204" pitchFamily="49" charset="0"/>
              </a:rPr>
              <a:t>107e3</a:t>
            </a:r>
            <a:r>
              <a:rPr lang="en-US" sz="1600" dirty="0" smtClean="0">
                <a:latin typeface="Consolas" panose="020B0609020204030204" pitchFamily="49" charset="0"/>
              </a:rPr>
              <a:t>, 0.0</a:t>
            </a:r>
            <a:r>
              <a:rPr lang="en-US" sz="1600" dirty="0">
                <a:latin typeface="Consolas" panose="020B0609020204030204" pitchFamily="49" charset="0"/>
              </a:rPr>
              <a:t>}, </a:t>
            </a:r>
            <a:r>
              <a:rPr lang="en-US" sz="1600" dirty="0" smtClean="0">
                <a:solidFill>
                  <a:srgbClr val="FF0000"/>
                </a:solidFill>
                <a:latin typeface="Consolas" panose="020B0609020204030204" pitchFamily="49" charset="0"/>
              </a:rPr>
              <a:t>5.972e24</a:t>
            </a:r>
            <a:r>
              <a:rPr lang="en-US" sz="1600" dirty="0" smtClean="0">
                <a:latin typeface="Consolas" panose="020B0609020204030204" pitchFamily="49" charset="0"/>
              </a:rPr>
              <a:t>};</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latin typeface="Consolas" panose="020B0609020204030204" pitchFamily="49" charset="0"/>
              </a:rPr>
              <a:t>earth.position</a:t>
            </a:r>
            <a:r>
              <a:rPr lang="en-US" sz="1600" dirty="0" smtClean="0">
                <a:latin typeface="Consolas" panose="020B0609020204030204" pitchFamily="49" charset="0"/>
              </a:rPr>
              <a:t>[0]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latin typeface="Consolas" panose="020B0609020204030204" pitchFamily="49" charset="0"/>
              </a:rPr>
              <a:t>earth.mass</a:t>
            </a:r>
            <a:r>
              <a:rPr lang="en-US" sz="1600" dirty="0">
                <a:latin typeface="Consolas" panose="020B0609020204030204" pitchFamily="49" charset="0"/>
              </a:rPr>
              <a:t> </a:t>
            </a:r>
            <a:r>
              <a:rPr lang="en-US" sz="1600" dirty="0" smtClean="0">
                <a:latin typeface="Consolas" panose="020B0609020204030204" pitchFamily="49" charset="0"/>
              </a:rPr>
              <a:t>&lt;&lt;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0;</a:t>
            </a:r>
          </a:p>
          <a:p>
            <a:pPr marL="800100" lvl="2" indent="0">
              <a:buNone/>
            </a:pPr>
            <a:r>
              <a:rPr lang="en-US" sz="1600" dirty="0" smtClean="0">
                <a:latin typeface="Consolas" panose="020B0609020204030204" pitchFamily="49" charset="0"/>
              </a:rPr>
              <a:t>}</a:t>
            </a:r>
            <a:endParaRPr lang="en-US" sz="1600" dirty="0">
              <a:latin typeface="Consolas" panose="020B0609020204030204" pitchFamily="49" charset="0"/>
            </a:endParaRPr>
          </a:p>
        </p:txBody>
      </p:sp>
      <p:sp>
        <p:nvSpPr>
          <p:cNvPr id="4" name="Rectangle 3"/>
          <p:cNvSpPr/>
          <p:nvPr/>
        </p:nvSpPr>
        <p:spPr>
          <a:xfrm>
            <a:off x="6084168" y="5664498"/>
            <a:ext cx="1704313" cy="923330"/>
          </a:xfrm>
          <a:prstGeom prst="rect">
            <a:avLst/>
          </a:prstGeom>
        </p:spPr>
        <p:txBody>
          <a:bodyPr wrap="none">
            <a:spAutoFit/>
          </a:bodyPr>
          <a:lstStyle/>
          <a:p>
            <a:r>
              <a:rPr lang="en-US" dirty="0" smtClean="0">
                <a:solidFill>
                  <a:srgbClr val="0070C0"/>
                </a:solidFill>
                <a:latin typeface="Georgia" panose="02040502050405020303" pitchFamily="18" charset="0"/>
              </a:rPr>
              <a:t>Output:</a:t>
            </a:r>
          </a:p>
          <a:p>
            <a:r>
              <a:rPr lang="en-US" dirty="0" smtClean="0">
                <a:solidFill>
                  <a:srgbClr val="0070C0"/>
                </a:solidFill>
                <a:latin typeface="Consolas" panose="020B0609020204030204" pitchFamily="49" charset="0"/>
              </a:rPr>
              <a:t>   1.496e+08</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5.972e+24</a:t>
            </a:r>
            <a:endParaRPr lang="en-US" dirty="0">
              <a:solidFill>
                <a:srgbClr val="0070C0"/>
              </a:solidFill>
              <a:latin typeface="Consolas" panose="020B0609020204030204" pitchFamily="49" charset="0"/>
            </a:endParaRPr>
          </a:p>
        </p:txBody>
      </p:sp>
      <p:sp>
        <p:nvSpPr>
          <p:cNvPr id="5" name="Rectangle 4"/>
          <p:cNvSpPr/>
          <p:nvPr/>
        </p:nvSpPr>
        <p:spPr>
          <a:xfrm>
            <a:off x="5499709" y="2570520"/>
            <a:ext cx="3187091" cy="707886"/>
          </a:xfrm>
          <a:prstGeom prst="rect">
            <a:avLst/>
          </a:prstGeom>
        </p:spPr>
        <p:txBody>
          <a:bodyPr wrap="none">
            <a:spAutoFit/>
          </a:bodyPr>
          <a:lstStyle/>
          <a:p>
            <a:r>
              <a:rPr lang="en-CA" sz="2000" dirty="0" smtClean="0">
                <a:latin typeface="Georgia" panose="02040502050405020303" pitchFamily="18" charset="0"/>
              </a:rPr>
              <a:t>An instance of a class is</a:t>
            </a:r>
          </a:p>
          <a:p>
            <a:r>
              <a:rPr lang="en-US" sz="2000" dirty="0" smtClean="0">
                <a:latin typeface="Georgia" panose="02040502050405020303" pitchFamily="18" charset="0"/>
              </a:rPr>
              <a:t>also described as an </a:t>
            </a:r>
            <a:r>
              <a:rPr lang="en-US" sz="2000" i="1" dirty="0" smtClean="0">
                <a:latin typeface="Georgia" panose="02040502050405020303" pitchFamily="18" charset="0"/>
              </a:rPr>
              <a:t>object</a:t>
            </a:r>
            <a:endParaRPr lang="en-CA" sz="2000" dirty="0">
              <a:latin typeface="Georgia" panose="02040502050405020303" pitchFamily="18" charset="0"/>
            </a:endParaRPr>
          </a:p>
        </p:txBody>
      </p:sp>
    </p:spTree>
    <p:extLst>
      <p:ext uri="{BB962C8B-B14F-4D97-AF65-F5344CB8AC3E}">
        <p14:creationId xmlns:p14="http://schemas.microsoft.com/office/powerpoint/2010/main" val="400611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The compiler allocates memory on the stack:</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Body earth{{</a:t>
            </a:r>
            <a:r>
              <a:rPr lang="en-US" sz="1600" dirty="0" smtClean="0">
                <a:solidFill>
                  <a:srgbClr val="FF0000"/>
                </a:solidFill>
                <a:latin typeface="Consolas" panose="020B0609020204030204" pitchFamily="49" charset="0"/>
              </a:rPr>
              <a:t>1.496e8</a:t>
            </a:r>
            <a:r>
              <a:rPr lang="en-US" sz="1600" dirty="0" smtClean="0">
                <a:latin typeface="Consolas" panose="020B0609020204030204" pitchFamily="49" charset="0"/>
              </a:rPr>
              <a:t>, 0.0, 0.0}, {0.0, </a:t>
            </a:r>
            <a:r>
              <a:rPr lang="en-US" sz="1600" dirty="0" smtClean="0">
                <a:solidFill>
                  <a:srgbClr val="FF0000"/>
                </a:solidFill>
                <a:latin typeface="Consolas" panose="020B0609020204030204" pitchFamily="49" charset="0"/>
              </a:rPr>
              <a:t>107e3</a:t>
            </a:r>
            <a:r>
              <a:rPr lang="en-US" sz="1600" dirty="0" smtClean="0">
                <a:latin typeface="Consolas" panose="020B0609020204030204" pitchFamily="49" charset="0"/>
              </a:rPr>
              <a:t>, 0.0</a:t>
            </a:r>
            <a:r>
              <a:rPr lang="en-US" sz="1600" dirty="0">
                <a:latin typeface="Consolas" panose="020B0609020204030204" pitchFamily="49" charset="0"/>
              </a:rPr>
              <a:t>}, </a:t>
            </a:r>
            <a:r>
              <a:rPr lang="en-US" sz="1600" dirty="0" smtClean="0">
                <a:solidFill>
                  <a:srgbClr val="FF0000"/>
                </a:solidFill>
                <a:latin typeface="Consolas" panose="020B0609020204030204" pitchFamily="49" charset="0"/>
              </a:rPr>
              <a:t>5.972e24</a:t>
            </a:r>
            <a:r>
              <a:rPr lang="en-US" sz="1600" dirty="0" smtClean="0">
                <a:latin typeface="Consolas" panose="020B0609020204030204" pitchFamily="49" charset="0"/>
              </a:rPr>
              <a:t>};</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latin typeface="Consolas" panose="020B0609020204030204" pitchFamily="49" charset="0"/>
              </a:rPr>
              <a:t>earth.position</a:t>
            </a:r>
            <a:r>
              <a:rPr lang="en-US" sz="1600" dirty="0" smtClean="0">
                <a:latin typeface="Consolas" panose="020B0609020204030204" pitchFamily="49" charset="0"/>
              </a:rPr>
              <a:t>[0]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latin typeface="Consolas" panose="020B0609020204030204" pitchFamily="49" charset="0"/>
              </a:rPr>
              <a:t>earth.mass</a:t>
            </a:r>
            <a:r>
              <a:rPr lang="en-US" sz="1600" dirty="0">
                <a:latin typeface="Consolas" panose="020B0609020204030204" pitchFamily="49" charset="0"/>
              </a:rPr>
              <a:t> </a:t>
            </a:r>
            <a:r>
              <a:rPr lang="en-US" sz="1600" dirty="0" smtClean="0">
                <a:latin typeface="Consolas" panose="020B0609020204030204" pitchFamily="49" charset="0"/>
              </a:rPr>
              <a:t>&lt;&lt;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0;</a:t>
            </a:r>
          </a:p>
          <a:p>
            <a:pPr marL="800100" lvl="2" indent="0">
              <a:buNone/>
            </a:pP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endParaRPr lang="en-US" sz="1600" dirty="0" smtClean="0">
              <a:latin typeface="Consolas" panose="020B0609020204030204" pitchFamily="49" charset="0"/>
            </a:endParaRPr>
          </a:p>
          <a:p>
            <a:pPr marL="800100" lvl="2" indent="0">
              <a:buNone/>
            </a:pPr>
            <a:endParaRPr lang="en-US" sz="1600" dirty="0">
              <a:latin typeface="Consolas" panose="020B0609020204030204" pitchFamily="49" charset="0"/>
            </a:endParaRPr>
          </a:p>
          <a:p>
            <a:pPr marL="800100" lvl="2" indent="0">
              <a:buNone/>
            </a:pPr>
            <a:endParaRPr lang="en-US" sz="1600" dirty="0" smtClean="0">
              <a:latin typeface="Consolas" panose="020B0609020204030204" pitchFamily="49" charset="0"/>
            </a:endParaRPr>
          </a:p>
          <a:p>
            <a:pPr lvl="0"/>
            <a:endParaRPr lang="en-CA" dirty="0" smtClean="0">
              <a:solidFill>
                <a:prstClr val="black"/>
              </a:solidFill>
            </a:endParaRPr>
          </a:p>
          <a:p>
            <a:pPr lvl="0"/>
            <a:r>
              <a:rPr lang="en-CA" dirty="0" smtClean="0">
                <a:solidFill>
                  <a:prstClr val="black"/>
                </a:solidFill>
              </a:rPr>
              <a:t>The memory is available once the function returns</a:t>
            </a:r>
            <a:endParaRPr lang="en-CA" dirty="0">
              <a:solidFill>
                <a:prstClr val="black"/>
              </a:solidFill>
              <a:latin typeface="Times New Roman" panose="02020603050405020304" pitchFamily="18" charset="0"/>
              <a:cs typeface="Times New Roman" panose="02020603050405020304" pitchFamily="18" charset="0"/>
            </a:endParaRPr>
          </a:p>
          <a:p>
            <a:pPr marL="800100" lvl="2" indent="0">
              <a:buNone/>
            </a:pPr>
            <a:endParaRPr lang="en-US" sz="16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50058001"/>
              </p:ext>
            </p:extLst>
          </p:nvPr>
        </p:nvGraphicFramePr>
        <p:xfrm>
          <a:off x="5508103" y="4005064"/>
          <a:ext cx="2520281" cy="1706880"/>
        </p:xfrm>
        <a:graphic>
          <a:graphicData uri="http://schemas.openxmlformats.org/drawingml/2006/table">
            <a:tbl>
              <a:tblPr>
                <a:tableStyleId>{2D5ABB26-0587-4C30-8999-92F81FD0307C}</a:tableStyleId>
              </a:tblPr>
              <a:tblGrid>
                <a:gridCol w="1296144">
                  <a:extLst>
                    <a:ext uri="{9D8B030D-6E8A-4147-A177-3AD203B41FA5}">
                      <a16:colId xmlns:a16="http://schemas.microsoft.com/office/drawing/2014/main" val="2132555372"/>
                    </a:ext>
                  </a:extLst>
                </a:gridCol>
                <a:gridCol w="1224137">
                  <a:extLst>
                    <a:ext uri="{9D8B030D-6E8A-4147-A177-3AD203B41FA5}">
                      <a16:colId xmlns:a16="http://schemas.microsoft.com/office/drawing/2014/main" val="4233560892"/>
                    </a:ext>
                  </a:extLst>
                </a:gridCol>
              </a:tblGrid>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1.496e8</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position</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9410515"/>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6894744"/>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1119799"/>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Consolas" panose="020B0609020204030204" pitchFamily="49" charset="0"/>
                        </a:rPr>
                        <a:t>velocity</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2634102"/>
                  </a:ext>
                </a:extLst>
              </a:tr>
              <a:tr h="226311">
                <a:tc>
                  <a:txBody>
                    <a:bodyPr/>
                    <a:lstStyle/>
                    <a:p>
                      <a:r>
                        <a:rPr lang="en-US" sz="1600" dirty="0" smtClean="0">
                          <a:latin typeface="Consolas" panose="020B0609020204030204" pitchFamily="49" charset="0"/>
                        </a:rPr>
                        <a:t>1.07e5</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17495551"/>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9220109"/>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5.972e24</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mass</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3808491"/>
                  </a:ext>
                </a:extLst>
              </a:tr>
            </a:tbl>
          </a:graphicData>
        </a:graphic>
      </p:graphicFrame>
    </p:spTree>
    <p:extLst>
      <p:ext uri="{BB962C8B-B14F-4D97-AF65-F5344CB8AC3E}">
        <p14:creationId xmlns:p14="http://schemas.microsoft.com/office/powerpoint/2010/main" val="2979046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Assigning member variables</a:t>
            </a:r>
            <a:endParaRPr lang="en-CA" dirty="0"/>
          </a:p>
        </p:txBody>
      </p:sp>
      <p:sp>
        <p:nvSpPr>
          <p:cNvPr id="3" name="Content Placeholder 2"/>
          <p:cNvSpPr>
            <a:spLocks noGrp="1"/>
          </p:cNvSpPr>
          <p:nvPr>
            <p:ph idx="1"/>
          </p:nvPr>
        </p:nvSpPr>
        <p:spPr/>
        <p:txBody>
          <a:bodyPr/>
          <a:lstStyle/>
          <a:p>
            <a:r>
              <a:rPr lang="en-CA" dirty="0" smtClean="0"/>
              <a:t>You can also manipulate the member variables:</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Body earth{{</a:t>
            </a:r>
            <a:r>
              <a:rPr lang="en-US" sz="1600" dirty="0" smtClean="0">
                <a:solidFill>
                  <a:srgbClr val="FF0000"/>
                </a:solidFill>
                <a:latin typeface="Consolas" panose="020B0609020204030204" pitchFamily="49" charset="0"/>
              </a:rPr>
              <a:t>1.496e8</a:t>
            </a:r>
            <a:r>
              <a:rPr lang="en-US" sz="1600" dirty="0" smtClean="0">
                <a:latin typeface="Consolas" panose="020B0609020204030204" pitchFamily="49" charset="0"/>
              </a:rPr>
              <a:t>, 0.0, 0.0}, {0.0, </a:t>
            </a:r>
            <a:r>
              <a:rPr lang="en-US" sz="1600" dirty="0" smtClean="0">
                <a:solidFill>
                  <a:srgbClr val="FF0000"/>
                </a:solidFill>
                <a:latin typeface="Consolas" panose="020B0609020204030204" pitchFamily="49" charset="0"/>
              </a:rPr>
              <a:t>107e3</a:t>
            </a:r>
            <a:r>
              <a:rPr lang="en-US" sz="1600" dirty="0" smtClean="0">
                <a:latin typeface="Consolas" panose="020B0609020204030204" pitchFamily="49" charset="0"/>
              </a:rPr>
              <a:t>, 0.0</a:t>
            </a:r>
            <a:r>
              <a:rPr lang="en-US" sz="1600" dirty="0">
                <a:latin typeface="Consolas" panose="020B0609020204030204" pitchFamily="49" charset="0"/>
              </a:rPr>
              <a:t>}, </a:t>
            </a:r>
            <a:r>
              <a:rPr lang="en-US" sz="1600" dirty="0" smtClean="0">
                <a:solidFill>
                  <a:srgbClr val="FF0000"/>
                </a:solidFill>
                <a:latin typeface="Consolas" panose="020B0609020204030204" pitchFamily="49" charset="0"/>
              </a:rPr>
              <a:t>5.972e24</a:t>
            </a:r>
            <a:r>
              <a:rPr lang="en-US" sz="1600" dirty="0" smtClean="0">
                <a:latin typeface="Consolas" panose="020B0609020204030204" pitchFamily="49" charset="0"/>
              </a:rPr>
              <a:t>};</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Approximate the distance the body moves in 0.1 h (= 6 min)</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for (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size_t</a:t>
            </a:r>
            <a:r>
              <a:rPr lang="en-US" sz="1600" dirty="0" smtClean="0">
                <a:latin typeface="Consolas" panose="020B0609020204030204" pitchFamily="49" charset="0"/>
              </a:rPr>
              <a:t> k{0}; k &lt; 3; ++k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earth.position</a:t>
            </a:r>
            <a:r>
              <a:rPr lang="en-US" sz="1600" dirty="0" smtClean="0">
                <a:latin typeface="Consolas" panose="020B0609020204030204" pitchFamily="49" charset="0"/>
              </a:rPr>
              <a:t>[k] += 0.1*</a:t>
            </a:r>
            <a:r>
              <a:rPr lang="en-US" sz="1600" dirty="0" err="1" smtClean="0">
                <a:latin typeface="Consolas" panose="020B0609020204030204" pitchFamily="49" charset="0"/>
              </a:rPr>
              <a:t>earth.velocity</a:t>
            </a:r>
            <a:r>
              <a:rPr lang="en-US" sz="1600" dirty="0" smtClean="0">
                <a:latin typeface="Consolas" panose="020B0609020204030204" pitchFamily="49" charset="0"/>
              </a:rPr>
              <a:t>[k];</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0;</a:t>
            </a:r>
          </a:p>
          <a:p>
            <a:pPr marL="800100" lvl="2" indent="0">
              <a:buNone/>
            </a:pPr>
            <a:r>
              <a:rPr lang="en-US" sz="1600" dirty="0" smtClean="0">
                <a:latin typeface="Consolas" panose="020B0609020204030204" pitchFamily="49" charset="0"/>
              </a:rPr>
              <a:t>}</a:t>
            </a:r>
            <a:endParaRPr lang="en-US" sz="16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32438058"/>
              </p:ext>
            </p:extLst>
          </p:nvPr>
        </p:nvGraphicFramePr>
        <p:xfrm>
          <a:off x="1979712" y="4725144"/>
          <a:ext cx="3096344" cy="1950720"/>
        </p:xfrm>
        <a:graphic>
          <a:graphicData uri="http://schemas.openxmlformats.org/drawingml/2006/table">
            <a:tbl>
              <a:tblPr>
                <a:tableStyleId>{2D5ABB26-0587-4C30-8999-92F81FD0307C}</a:tableStyleId>
              </a:tblPr>
              <a:tblGrid>
                <a:gridCol w="1548172">
                  <a:extLst>
                    <a:ext uri="{9D8B030D-6E8A-4147-A177-3AD203B41FA5}">
                      <a16:colId xmlns:a16="http://schemas.microsoft.com/office/drawing/2014/main" val="2132555372"/>
                    </a:ext>
                  </a:extLst>
                </a:gridCol>
                <a:gridCol w="1548172">
                  <a:extLst>
                    <a:ext uri="{9D8B030D-6E8A-4147-A177-3AD203B41FA5}">
                      <a16:colId xmlns:a16="http://schemas.microsoft.com/office/drawing/2014/main" val="4233560892"/>
                    </a:ext>
                  </a:extLst>
                </a:gridCol>
              </a:tblGrid>
              <a:tr h="193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0</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k</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9410515"/>
                  </a:ext>
                </a:extLst>
              </a:tr>
              <a:tr h="193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1.496e8</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position</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51952926"/>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6894744"/>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1119799"/>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Consolas" panose="020B0609020204030204" pitchFamily="49" charset="0"/>
                        </a:rPr>
                        <a:t>velocity</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2634102"/>
                  </a:ext>
                </a:extLst>
              </a:tr>
              <a:tr h="226311">
                <a:tc>
                  <a:txBody>
                    <a:bodyPr/>
                    <a:lstStyle/>
                    <a:p>
                      <a:r>
                        <a:rPr lang="en-US" sz="1600" dirty="0" smtClean="0">
                          <a:latin typeface="Consolas" panose="020B0609020204030204" pitchFamily="49" charset="0"/>
                        </a:rPr>
                        <a:t>1.07e5</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17495551"/>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9220109"/>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5.972e24</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mass</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380849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15527762"/>
              </p:ext>
            </p:extLst>
          </p:nvPr>
        </p:nvGraphicFramePr>
        <p:xfrm>
          <a:off x="5796136" y="4674448"/>
          <a:ext cx="3096344" cy="1950720"/>
        </p:xfrm>
        <a:graphic>
          <a:graphicData uri="http://schemas.openxmlformats.org/drawingml/2006/table">
            <a:tbl>
              <a:tblPr>
                <a:tableStyleId>{2D5ABB26-0587-4C30-8999-92F81FD0307C}</a:tableStyleId>
              </a:tblPr>
              <a:tblGrid>
                <a:gridCol w="1548172">
                  <a:extLst>
                    <a:ext uri="{9D8B030D-6E8A-4147-A177-3AD203B41FA5}">
                      <a16:colId xmlns:a16="http://schemas.microsoft.com/office/drawing/2014/main" val="2132555372"/>
                    </a:ext>
                  </a:extLst>
                </a:gridCol>
                <a:gridCol w="1548172">
                  <a:extLst>
                    <a:ext uri="{9D8B030D-6E8A-4147-A177-3AD203B41FA5}">
                      <a16:colId xmlns:a16="http://schemas.microsoft.com/office/drawing/2014/main" val="4233560892"/>
                    </a:ext>
                  </a:extLst>
                </a:gridCol>
              </a:tblGrid>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3</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k</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86648595"/>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1.496e8</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position</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9410515"/>
                  </a:ext>
                </a:extLst>
              </a:tr>
              <a:tr h="226311">
                <a:tc>
                  <a:txBody>
                    <a:bodyPr/>
                    <a:lstStyle/>
                    <a:p>
                      <a:r>
                        <a:rPr lang="en-US" sz="1600" dirty="0" smtClean="0">
                          <a:latin typeface="Consolas" panose="020B0609020204030204" pitchFamily="49" charset="0"/>
                        </a:rPr>
                        <a:t>1.07e4</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6894744"/>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1119799"/>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Consolas" panose="020B0609020204030204" pitchFamily="49" charset="0"/>
                        </a:rPr>
                        <a:t>velocity</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2634102"/>
                  </a:ext>
                </a:extLst>
              </a:tr>
              <a:tr h="226311">
                <a:tc>
                  <a:txBody>
                    <a:bodyPr/>
                    <a:lstStyle/>
                    <a:p>
                      <a:r>
                        <a:rPr lang="en-US" sz="1600" dirty="0" smtClean="0">
                          <a:latin typeface="Consolas" panose="020B0609020204030204" pitchFamily="49" charset="0"/>
                        </a:rPr>
                        <a:t>1.07e5</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17495551"/>
                  </a:ext>
                </a:extLst>
              </a:tr>
              <a:tr h="226311">
                <a:tc>
                  <a:txBody>
                    <a:bodyPr/>
                    <a:lstStyle/>
                    <a:p>
                      <a:r>
                        <a:rPr lang="en-US" sz="1600" dirty="0" smtClean="0">
                          <a:latin typeface="Consolas" panose="020B0609020204030204" pitchFamily="49" charset="0"/>
                        </a:rPr>
                        <a:t>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9220109"/>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5.972e24</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mass</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3808491"/>
                  </a:ext>
                </a:extLst>
              </a:tr>
            </a:tbl>
          </a:graphicData>
        </a:graphic>
      </p:graphicFrame>
      <p:cxnSp>
        <p:nvCxnSpPr>
          <p:cNvPr id="7" name="Straight Arrow Connector 6"/>
          <p:cNvCxnSpPr/>
          <p:nvPr/>
        </p:nvCxnSpPr>
        <p:spPr>
          <a:xfrm>
            <a:off x="4644008" y="5517232"/>
            <a:ext cx="1080120" cy="10656"/>
          </a:xfrm>
          <a:prstGeom prst="straightConnector1">
            <a:avLst/>
          </a:prstGeom>
          <a:ln w="28575">
            <a:solidFill>
              <a:srgbClr val="CC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56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Objects as </a:t>
            </a:r>
            <a:r>
              <a:rPr lang="en-CA" dirty="0" smtClean="0"/>
              <a:t>local variables</a:t>
            </a:r>
            <a:endParaRPr lang="en-CA" dirty="0"/>
          </a:p>
        </p:txBody>
      </p:sp>
      <p:sp>
        <p:nvSpPr>
          <p:cNvPr id="3" name="Content Placeholder 2"/>
          <p:cNvSpPr>
            <a:spLocks noGrp="1"/>
          </p:cNvSpPr>
          <p:nvPr>
            <p:ph idx="1"/>
          </p:nvPr>
        </p:nvSpPr>
        <p:spPr/>
        <p:txBody>
          <a:bodyPr/>
          <a:lstStyle/>
          <a:p>
            <a:r>
              <a:rPr lang="en-CA" dirty="0" smtClean="0"/>
              <a:t>The default initialization and assignment are the same:</a:t>
            </a:r>
            <a:endParaRPr lang="en-CA" dirty="0">
              <a:latin typeface="Times New Roman" panose="02020603050405020304" pitchFamily="18" charset="0"/>
              <a:cs typeface="Times New Roman" panose="02020603050405020304" pitchFamily="18" charset="0"/>
            </a:endParaRPr>
          </a:p>
          <a:p>
            <a:pPr marL="8001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rgbClr val="0070C0"/>
                </a:solidFill>
                <a:latin typeface="Consolas" panose="020B0609020204030204" pitchFamily="49" charset="0"/>
              </a:rPr>
              <a:t>Body earth{{149.6e6, 0, 0}, {0, 107.0e3, 0}, 5.972e24};</a:t>
            </a:r>
          </a:p>
          <a:p>
            <a:pPr marL="800100" lvl="2" indent="0">
              <a:buNone/>
            </a:pPr>
            <a:r>
              <a:rPr lang="en-US" sz="1600" dirty="0" smtClean="0">
                <a:latin typeface="Consolas" panose="020B0609020204030204" pitchFamily="49" charset="0"/>
              </a:rPr>
              <a:t>    </a:t>
            </a:r>
            <a:r>
              <a:rPr lang="en-US" sz="1600" dirty="0">
                <a:solidFill>
                  <a:srgbClr val="FF0000"/>
                </a:solidFill>
                <a:latin typeface="Consolas" panose="020B0609020204030204" pitchFamily="49" charset="0"/>
              </a:rPr>
              <a:t>Body </a:t>
            </a:r>
            <a:r>
              <a:rPr lang="en-US" sz="1600" dirty="0" smtClean="0">
                <a:solidFill>
                  <a:srgbClr val="FF0000"/>
                </a:solidFill>
                <a:latin typeface="Consolas" panose="020B0609020204030204" pitchFamily="49" charset="0"/>
              </a:rPr>
              <a:t> mars{{0, 249.2e6, 0</a:t>
            </a:r>
            <a:r>
              <a:rPr lang="en-US" sz="1600" dirty="0">
                <a:solidFill>
                  <a:srgbClr val="FF0000"/>
                </a:solidFill>
                <a:latin typeface="Consolas" panose="020B0609020204030204" pitchFamily="49" charset="0"/>
              </a:rPr>
              <a:t>}, </a:t>
            </a:r>
            <a:r>
              <a:rPr lang="en-US" sz="1600" dirty="0" smtClean="0">
                <a:solidFill>
                  <a:srgbClr val="FF0000"/>
                </a:solidFill>
                <a:latin typeface="Consolas" panose="020B0609020204030204" pitchFamily="49" charset="0"/>
              </a:rPr>
              <a:t>{ 86.8e3, 0, 0}, 6.39e23};</a:t>
            </a:r>
          </a:p>
          <a:p>
            <a:pPr marL="800100" lvl="2" indent="0">
              <a:buNone/>
            </a:pP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Body </a:t>
            </a:r>
            <a:r>
              <a:rPr lang="en-US" sz="1600" dirty="0" err="1" smtClean="0">
                <a:latin typeface="Consolas" panose="020B0609020204030204" pitchFamily="49" charset="0"/>
              </a:rPr>
              <a:t>tmp</a:t>
            </a:r>
            <a:r>
              <a:rPr lang="en-US" sz="1600" dirty="0" smtClean="0">
                <a:latin typeface="Consolas" panose="020B0609020204030204" pitchFamily="49" charset="0"/>
              </a:rPr>
              <a:t>{earth};</a:t>
            </a:r>
            <a:r>
              <a:rPr lang="en-US" sz="1600" dirty="0" smtClean="0">
                <a:solidFill>
                  <a:srgbClr val="FF0000"/>
                </a:solidFill>
                <a:latin typeface="Consolas" panose="020B0609020204030204" pitchFamily="49" charset="0"/>
              </a:rPr>
              <a:t> </a:t>
            </a:r>
            <a:r>
              <a:rPr lang="en-US" sz="1600" dirty="0" smtClean="0">
                <a:latin typeface="Consolas" panose="020B0609020204030204" pitchFamily="49" charset="0"/>
              </a:rPr>
              <a:t>// All entries are copied over from 'earth</a:t>
            </a:r>
            <a:r>
              <a:rPr lang="en-US" sz="1600" dirty="0">
                <a:latin typeface="Consolas" panose="020B0609020204030204" pitchFamily="49" charset="0"/>
              </a:rPr>
              <a:t>'</a:t>
            </a: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tmp</a:t>
            </a:r>
            <a:r>
              <a:rPr lang="en-US" sz="1600" dirty="0" smtClean="0">
                <a:latin typeface="Consolas" panose="020B0609020204030204" pitchFamily="49" charset="0"/>
              </a:rPr>
              <a:t> = mars;      // All entries from 'mars</a:t>
            </a:r>
            <a:r>
              <a:rPr lang="en-US" sz="1600" dirty="0">
                <a:latin typeface="Consolas" panose="020B0609020204030204" pitchFamily="49" charset="0"/>
              </a:rPr>
              <a:t>'</a:t>
            </a:r>
            <a:r>
              <a:rPr lang="en-US" sz="1600" dirty="0" smtClean="0">
                <a:latin typeface="Consolas" panose="020B0609020204030204" pitchFamily="49" charset="0"/>
              </a:rPr>
              <a:t> are copied over</a:t>
            </a: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tmp.mass</a:t>
            </a:r>
            <a:r>
              <a:rPr lang="en-US" sz="1600" dirty="0" smtClean="0">
                <a:latin typeface="Consolas" panose="020B0609020204030204" pitchFamily="49" charset="0"/>
              </a:rPr>
              <a:t> = 0.0;  // Sets only the mass of '</a:t>
            </a:r>
            <a:r>
              <a:rPr lang="en-US" sz="1600" dirty="0" err="1" smtClean="0">
                <a:latin typeface="Consolas" panose="020B0609020204030204" pitchFamily="49" charset="0"/>
              </a:rPr>
              <a:t>tmp</a:t>
            </a:r>
            <a:r>
              <a:rPr lang="en-US" sz="1600" dirty="0" smtClean="0">
                <a:latin typeface="Consolas" panose="020B0609020204030204" pitchFamily="49" charset="0"/>
              </a:rPr>
              <a:t>' to 0.0</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0;</a:t>
            </a:r>
          </a:p>
          <a:p>
            <a:pPr marL="800100" lvl="2" indent="0">
              <a:buNone/>
            </a:pPr>
            <a:r>
              <a:rPr lang="en-US" sz="1600" dirty="0" smtClean="0">
                <a:latin typeface="Consolas" panose="020B0609020204030204" pitchFamily="49" charset="0"/>
              </a:rPr>
              <a:t>}</a:t>
            </a:r>
            <a:endParaRPr lang="en-US" sz="16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6100691"/>
              </p:ext>
            </p:extLst>
          </p:nvPr>
        </p:nvGraphicFramePr>
        <p:xfrm>
          <a:off x="4283968" y="4291920"/>
          <a:ext cx="3744417" cy="2377440"/>
        </p:xfrm>
        <a:graphic>
          <a:graphicData uri="http://schemas.openxmlformats.org/drawingml/2006/table">
            <a:tbl>
              <a:tblPr>
                <a:tableStyleId>{2D5ABB26-0587-4C30-8999-92F81FD0307C}</a:tableStyleId>
              </a:tblPr>
              <a:tblGrid>
                <a:gridCol w="1248139">
                  <a:extLst>
                    <a:ext uri="{9D8B030D-6E8A-4147-A177-3AD203B41FA5}">
                      <a16:colId xmlns:a16="http://schemas.microsoft.com/office/drawing/2014/main" val="2132555372"/>
                    </a:ext>
                  </a:extLst>
                </a:gridCol>
                <a:gridCol w="1248139">
                  <a:extLst>
                    <a:ext uri="{9D8B030D-6E8A-4147-A177-3AD203B41FA5}">
                      <a16:colId xmlns:a16="http://schemas.microsoft.com/office/drawing/2014/main" val="4233560892"/>
                    </a:ext>
                  </a:extLst>
                </a:gridCol>
                <a:gridCol w="1248139">
                  <a:extLst>
                    <a:ext uri="{9D8B030D-6E8A-4147-A177-3AD203B41FA5}">
                      <a16:colId xmlns:a16="http://schemas.microsoft.com/office/drawing/2014/main" val="387235573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onsolas" panose="020B0609020204030204" pitchFamily="49" charset="0"/>
                        </a:rPr>
                        <a:t>position</a:t>
                      </a:r>
                      <a:endParaRPr lang="en-CA" sz="1600" dirty="0" smtClean="0">
                        <a:solidFill>
                          <a:schemeClr val="tx1"/>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chemeClr val="tx1"/>
                          </a:solidFill>
                          <a:latin typeface="Consolas" panose="020B0609020204030204" pitchFamily="49" charset="0"/>
                        </a:rPr>
                        <a:t>tmp</a:t>
                      </a:r>
                      <a:endParaRPr lang="en-CA" sz="1600" dirty="0" smtClean="0">
                        <a:solidFill>
                          <a:schemeClr val="tx1"/>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51952926"/>
                  </a:ext>
                </a:extLst>
              </a:tr>
              <a:tr h="0">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4026894744"/>
                  </a:ext>
                </a:extLst>
              </a:tr>
              <a:tr h="0">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4221119799"/>
                  </a:ext>
                </a:extLst>
              </a:tr>
              <a:tr h="0">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1600" dirty="0" smtClean="0">
                          <a:solidFill>
                            <a:schemeClr val="tx1"/>
                          </a:solidFill>
                          <a:latin typeface="Consolas" panose="020B0609020204030204" pitchFamily="49" charset="0"/>
                        </a:rPr>
                        <a:t>velocity</a:t>
                      </a:r>
                      <a:endParaRPr lang="en-CA" sz="1600" dirty="0">
                        <a:solidFill>
                          <a:schemeClr val="tx1"/>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2634102"/>
                  </a:ext>
                </a:extLst>
              </a:tr>
              <a:tr h="0">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17495551"/>
                  </a:ext>
                </a:extLst>
              </a:tr>
              <a:tr h="0">
                <a:tc>
                  <a:txBody>
                    <a:bodyPr/>
                    <a:lstStyle/>
                    <a:p>
                      <a:endParaRPr lang="en-CA" sz="600" dirty="0"/>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261741867"/>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onsolas" panose="020B0609020204030204" pitchFamily="49" charset="0"/>
                        </a:rPr>
                        <a:t>mass</a:t>
                      </a:r>
                      <a:endParaRPr lang="en-CA" sz="1600" dirty="0" smtClean="0">
                        <a:solidFill>
                          <a:schemeClr val="tx1"/>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3808491"/>
                  </a:ext>
                </a:extLst>
              </a:tr>
              <a:tr h="34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Consolas" panose="020B0609020204030204" pitchFamily="49" charset="0"/>
                        </a:rPr>
                        <a:t>position</a:t>
                      </a:r>
                      <a:endParaRPr lang="en-CA" sz="1600" dirty="0" smtClean="0">
                        <a:solidFill>
                          <a:srgbClr val="FF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Consolas" panose="020B0609020204030204" pitchFamily="49" charset="0"/>
                        </a:rPr>
                        <a:t>mars</a:t>
                      </a:r>
                      <a:endParaRPr lang="en-CA" sz="1600" dirty="0" smtClean="0">
                        <a:solidFill>
                          <a:srgbClr val="FF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96128172"/>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773397961"/>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348077591"/>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1600" dirty="0" smtClean="0">
                          <a:solidFill>
                            <a:srgbClr val="FF0000"/>
                          </a:solidFill>
                          <a:latin typeface="Consolas" panose="020B0609020204030204" pitchFamily="49" charset="0"/>
                        </a:rPr>
                        <a:t>velocity</a:t>
                      </a:r>
                      <a:endParaRPr lang="en-CA" sz="1600" dirty="0">
                        <a:solidFill>
                          <a:srgbClr val="FF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53056053"/>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346885293"/>
                  </a:ext>
                </a:extLst>
              </a:tr>
              <a:tr h="34296">
                <a:tc>
                  <a:txBody>
                    <a:bodyPr/>
                    <a:lstStyle/>
                    <a:p>
                      <a:endParaRPr lang="en-CA" sz="600" dirty="0"/>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886348654"/>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Consolas" panose="020B0609020204030204" pitchFamily="49" charset="0"/>
                        </a:rPr>
                        <a:t>mass</a:t>
                      </a:r>
                      <a:endParaRPr lang="en-CA" sz="1600" dirty="0" smtClean="0">
                        <a:solidFill>
                          <a:srgbClr val="FF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2251077"/>
                  </a:ext>
                </a:extLst>
              </a:tr>
              <a:tr h="34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position</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earth</a:t>
                      </a:r>
                      <a:endParaRPr lang="en-CA" sz="1600" dirty="0" smtClean="0">
                        <a:solidFill>
                          <a:srgbClr val="0070C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71602099"/>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08340952"/>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674155508"/>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r>
                        <a:rPr lang="en-US" sz="1600" dirty="0" smtClean="0">
                          <a:solidFill>
                            <a:srgbClr val="0070C0"/>
                          </a:solidFill>
                          <a:latin typeface="Consolas" panose="020B0609020204030204" pitchFamily="49" charset="0"/>
                        </a:rPr>
                        <a:t>velocity</a:t>
                      </a:r>
                      <a:endParaRPr lang="en-CA" sz="1600" dirty="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49743487"/>
                  </a:ext>
                </a:extLst>
              </a:tr>
              <a:tr h="34296">
                <a:tc>
                  <a:txBody>
                    <a:bodyPr/>
                    <a:lstStyle/>
                    <a:p>
                      <a:endParaRPr lang="en-CA" sz="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567369453"/>
                  </a:ext>
                </a:extLst>
              </a:tr>
              <a:tr h="47248">
                <a:tc>
                  <a:txBody>
                    <a:bodyPr/>
                    <a:lstStyle/>
                    <a:p>
                      <a:endParaRPr lang="en-CA" sz="600" dirty="0"/>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864219123"/>
                  </a:ext>
                </a:extLst>
              </a:tr>
              <a:tr h="4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mass</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25460006"/>
                  </a:ext>
                </a:extLst>
              </a:tr>
            </a:tbl>
          </a:graphicData>
        </a:graphic>
      </p:graphicFrame>
    </p:spTree>
    <p:extLst>
      <p:ext uri="{BB962C8B-B14F-4D97-AF65-F5344CB8AC3E}">
        <p14:creationId xmlns:p14="http://schemas.microsoft.com/office/powerpoint/2010/main" val="59450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81810</TotalTime>
  <Words>2191</Words>
  <Application>Microsoft Office PowerPoint</Application>
  <PresentationFormat>On-screen Show (4:3)</PresentationFormat>
  <Paragraphs>422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Consolas</vt:lpstr>
      <vt:lpstr>Constantia</vt:lpstr>
      <vt:lpstr>Georgia</vt:lpstr>
      <vt:lpstr>Times New Roman</vt:lpstr>
      <vt:lpstr>Custom Design</vt:lpstr>
      <vt:lpstr>Data structures: class</vt:lpstr>
      <vt:lpstr>Outline</vt:lpstr>
      <vt:lpstr>Limitations of primitive data types</vt:lpstr>
      <vt:lpstr>The three-body problem</vt:lpstr>
      <vt:lpstr>Classes</vt:lpstr>
      <vt:lpstr>Accessing member variables</vt:lpstr>
      <vt:lpstr>Accessing member variables</vt:lpstr>
      <vt:lpstr>Assigning member variables</vt:lpstr>
      <vt:lpstr>Objects as local variables</vt:lpstr>
      <vt:lpstr>Objects as arguments</vt:lpstr>
      <vt:lpstr>Objects as arguments</vt:lpstr>
      <vt:lpstr>Objects as arguments</vt:lpstr>
      <vt:lpstr>Objects as arguments</vt:lpstr>
      <vt:lpstr>Objects as arguments</vt:lpstr>
      <vt:lpstr>Objects as arguments</vt:lpstr>
      <vt:lpstr>Return values</vt:lpstr>
      <vt:lpstr>Objects as arguments</vt:lpstr>
      <vt:lpstr>The three-body problem</vt:lpstr>
      <vt:lpstr>Return values</vt:lpstr>
      <vt:lpstr>3-dimensional vectors</vt:lpstr>
      <vt:lpstr>Classes within classes</vt:lpstr>
      <vt:lpstr>Classes within classes</vt:lpstr>
      <vt:lpstr>Classes within classes</vt:lpstr>
      <vt:lpstr>Classes within classes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1336</cp:revision>
  <dcterms:created xsi:type="dcterms:W3CDTF">2009-09-11T23:00:44Z</dcterms:created>
  <dcterms:modified xsi:type="dcterms:W3CDTF">2019-07-04T22:42:44Z</dcterms:modified>
</cp:coreProperties>
</file>